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9" r:id="rId5"/>
    <p:sldMasterId id="2147483661" r:id="rId6"/>
    <p:sldMasterId id="2147483663" r:id="rId7"/>
    <p:sldMasterId id="2147483665" r:id="rId8"/>
    <p:sldMasterId id="2147483667" r:id="rId9"/>
    <p:sldMasterId id="2147483669" r:id="rId10"/>
    <p:sldMasterId id="2147483671" r:id="rId11"/>
  </p:sldMasterIdLst>
  <p:notesMasterIdLst>
    <p:notesMasterId r:id="rId36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&lt;верхний колонтитул&gt;</a:t>
            </a:r>
          </a:p>
        </p:txBody>
      </p:sp>
      <p:sp>
        <p:nvSpPr>
          <p:cNvPr id="71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72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73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CD2057F-0AE9-4084-89AD-BD13DD16A7EF}" type="slidenum"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pPr indent="0" algn="r">
                <a:buNone/>
              </a:pPr>
              <a:t>‹#›</a:t>
            </a:fld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sldNum" idx="51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F82677EE-5294-40CC-8B77-12E30AE41ED4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sldNum" idx="60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C7FFDFE-2E6C-4CF0-9058-E814DE8F1B44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16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sldNum" idx="61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5BF22FAB-449C-46B2-A1CA-BA376DA5F8B8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17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sldNum" idx="62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211BDCD-2F39-466D-837B-6CBE67BD3BDA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18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sldNum" idx="63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F3530DF9-B1E8-4D78-AC86-0BCAAAA65E26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19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sldNum" idx="64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DC726EE3-D32F-4E00-A5D5-273F17C6F945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20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sldNum" idx="6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32F06449-D2C7-42E0-AD7F-9DF21C5E13AC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22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sldNum" idx="66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5CF2F2A7-8912-4756-9A4D-1E842E813167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23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sldNum" idx="67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70880906-ED59-4BAD-8D71-0134E97CCD81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24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sldNum" idx="52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8F876A0B-2068-4D6A-8AEE-593D387A7722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3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sldNum" idx="53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AFB546A9-D7B9-4E71-9837-76333F6BDFFC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9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sldNum" idx="54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45D99D7D-C180-41E9-BA7C-CD46E61B2CAF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10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sldNum" idx="5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E6B914FC-5D76-46BC-A999-4CCD343A7B85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11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sldNum" idx="56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14077363-E447-451A-88E9-9372E9C073A8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12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sldNum" idx="57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3A0A8919-729B-4EFE-B886-74D0E74186EA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13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sldNum" idx="58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BE27A7E2-249B-47D2-A56C-5561C8A2ED34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14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sldNum" idx="59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E2C67ADF-8CE8-4F62-8E5F-BADA3C4F8439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pPr indent="0" algn="r" defTabSz="685800">
                <a:lnSpc>
                  <a:spcPct val="100000"/>
                </a:lnSpc>
                <a:buNone/>
              </a:pPr>
              <a:t>15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35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F3F96B-6F6C-4FF2-BDC8-1DEABBA7F4B4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42B4555B-F122-44FC-B94D-EE6645D95544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35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C4BE41B3-B0AB-4811-B1DB-43B520C520E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E5133D1-AC47-4278-B544-F9B6A6C666C9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777131D5-BCA8-44B6-BAAE-8574ADA52D1C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7BA9E25D-1DCD-433A-A2B6-39B4B2001EDB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7E29C6F-A5F6-4F87-97ED-F4D9FC676F5A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25F0E54-3D8A-4D61-9DBC-27A66ED55886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9236E2-D0A2-4D4B-94A3-B02B1FCCF696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7DE79F9-902C-4A7F-BCA1-40BF63611687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35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FD65F0C-B005-4855-BEB1-8A1F31EB6EC1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35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B56401F-93CB-47BE-AE75-11DFFA0F56F4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82C2F82-509E-4078-8E47-D47E75B0AC78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35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A0229EED-27E6-497A-B34B-052BD112ABF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685800">
              <a:lnSpc>
                <a:spcPct val="90000"/>
              </a:lnSpc>
              <a:buNone/>
            </a:pPr>
            <a:r>
              <a:rPr lang="ru-RU" sz="45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5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9F240169-399E-4B04-9409-74C7D8FD4167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1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5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30000" y="343080"/>
            <a:ext cx="2948760" cy="119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887280" y="740520"/>
            <a:ext cx="4628880" cy="3654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30000" y="1542960"/>
            <a:ext cx="2948760" cy="285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dt" idx="28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29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1" name="PlaceHolder 6"/>
          <p:cNvSpPr>
            <a:spLocks noGrp="1"/>
          </p:cNvSpPr>
          <p:nvPr>
            <p:ph type="sldNum" idx="30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264B05CB-949B-414B-893D-C7FF9152FB4C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30000" y="343080"/>
            <a:ext cx="2948760" cy="119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887280" y="740520"/>
            <a:ext cx="4628880" cy="3654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6858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Вставка рисунка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30000" y="1542960"/>
            <a:ext cx="2948760" cy="285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</p:txBody>
      </p:sp>
      <p:sp>
        <p:nvSpPr>
          <p:cNvPr id="65" name="PlaceHolder 4"/>
          <p:cNvSpPr>
            <a:spLocks noGrp="1"/>
          </p:cNvSpPr>
          <p:nvPr>
            <p:ph type="dt" idx="31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2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7" name="PlaceHolder 6"/>
          <p:cNvSpPr>
            <a:spLocks noGrp="1"/>
          </p:cNvSpPr>
          <p:nvPr>
            <p:ph type="sldNum" idx="33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CD1C1D2-C794-42B6-AA61-16D2AC13F47D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ru-RU" sz="33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3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BA1A818-A5BA-467A-9B06-AB1F0D532B68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543720" y="273960"/>
            <a:ext cx="1971360" cy="43585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ru-RU" sz="33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3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28560" y="273960"/>
            <a:ext cx="5800320" cy="43585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467191B0-86BD-4152-B5ED-39FC80780D8F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ru-RU" sz="33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3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21A6731E-E44C-42E7-A8F9-1DE0247FB744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3880" y="1282320"/>
            <a:ext cx="7886520" cy="2139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ru-RU" sz="45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5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3880" y="3441960"/>
            <a:ext cx="7886520" cy="1124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3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4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0" name="PlaceHolder 5"/>
          <p:cNvSpPr>
            <a:spLocks noGrp="1"/>
          </p:cNvSpPr>
          <p:nvPr>
            <p:ph type="sldNum" idx="15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CA1DC7E6-D34B-4122-9504-BC22201EFC50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ru-RU" sz="33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3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85840" cy="326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29240" y="1369080"/>
            <a:ext cx="3885840" cy="326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dt" idx="16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17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6" name="PlaceHolder 6"/>
          <p:cNvSpPr>
            <a:spLocks noGrp="1"/>
          </p:cNvSpPr>
          <p:nvPr>
            <p:ph type="sldNum" idx="18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4040A0E4-914F-40F5-AFC0-3A04C29F268B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3000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ru-RU" sz="33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3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30000" y="1260720"/>
            <a:ext cx="3867840" cy="61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30000" y="1878840"/>
            <a:ext cx="3867840" cy="276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29240" y="1260720"/>
            <a:ext cx="3886920" cy="61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29240" y="1878840"/>
            <a:ext cx="3886920" cy="276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514440" lvl="1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857160" lvl="2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200240" lvl="3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1542960" lvl="4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45" name="PlaceHolder 6"/>
          <p:cNvSpPr>
            <a:spLocks noGrp="1"/>
          </p:cNvSpPr>
          <p:nvPr>
            <p:ph type="dt" idx="19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ftr" idx="20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7" name="PlaceHolder 8"/>
          <p:cNvSpPr>
            <a:spLocks noGrp="1"/>
          </p:cNvSpPr>
          <p:nvPr>
            <p:ph type="sldNum" idx="21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EFF31BF6-BC13-4AAA-AA62-9455AC8450E4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685800">
              <a:lnSpc>
                <a:spcPct val="90000"/>
              </a:lnSpc>
              <a:buNone/>
            </a:pPr>
            <a:r>
              <a:rPr lang="ru-RU" sz="33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3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22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23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sldNum" idx="24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473A17B9-302C-49EA-9672-B3ECC5DE827B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dt" idx="25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26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sldNum" idx="27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FA31BAA-3BEE-4EA7-82FD-1F824B6CA6F2}" type="slidenum">
              <a:rPr lang="ru-RU" sz="9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3"/>
          <p:cNvSpPr/>
          <p:nvPr/>
        </p:nvSpPr>
        <p:spPr>
          <a:xfrm>
            <a:off x="306000" y="2606040"/>
            <a:ext cx="8532000" cy="1798200"/>
          </a:xfrm>
          <a:prstGeom prst="rect">
            <a:avLst/>
          </a:prstGeom>
          <a:noFill/>
          <a:ln w="0">
            <a:noFill/>
          </a:ln>
          <a:effectLst>
            <a:outerShdw dist="40186" dir="4303641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800" b="1" u="none" strike="noStrike">
                <a:solidFill>
                  <a:srgbClr val="FFFF00"/>
                </a:solidFill>
                <a:uFillTx/>
                <a:latin typeface="Tahoma"/>
              </a:rPr>
              <a:t>Об организации исполнения </a:t>
            </a:r>
            <a:endParaRPr lang="ru-RU" sz="2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u="none" strike="noStrike">
                <a:solidFill>
                  <a:srgbClr val="FFFF00"/>
                </a:solidFill>
                <a:uFillTx/>
                <a:latin typeface="Tahoma"/>
              </a:rPr>
              <a:t>Комплексного плана противодействия идеологии терроризма в Российской Федерации</a:t>
            </a:r>
            <a:r>
              <a:rPr sz="2800"/>
              <a:t/>
            </a:r>
            <a:br>
              <a:rPr sz="2800"/>
            </a:br>
            <a:r>
              <a:rPr lang="ru-RU" sz="2800" b="1" u="none" strike="noStrike">
                <a:solidFill>
                  <a:srgbClr val="FFFF00"/>
                </a:solidFill>
                <a:uFillTx/>
                <a:latin typeface="Tahoma"/>
              </a:rPr>
              <a:t>на 2024 – 2028 годы</a:t>
            </a:r>
            <a:endParaRPr lang="ru-RU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5" name="Изображение 5"/>
          <p:cNvPicPr/>
          <p:nvPr/>
        </p:nvPicPr>
        <p:blipFill>
          <a:blip r:embed="rId3" cstate="print"/>
          <a:stretch/>
        </p:blipFill>
        <p:spPr>
          <a:xfrm>
            <a:off x="4984560" y="186840"/>
            <a:ext cx="1865160" cy="206712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1" descr="C:\Users\Администратор\Desktop\Pichyginy_ot_Jakovenko\lopata.png"/>
          <p:cNvPicPr/>
          <p:nvPr/>
        </p:nvPicPr>
        <p:blipFill>
          <a:blip r:embed="rId4" cstate="print"/>
          <a:stretch/>
        </p:blipFill>
        <p:spPr>
          <a:xfrm>
            <a:off x="2222280" y="137880"/>
            <a:ext cx="1595520" cy="2135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Num" idx="42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6E11ADEF-6406-41F0-9932-2042F800747D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10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39" name="Скругленный прямоугольник 10"/>
          <p:cNvSpPr/>
          <p:nvPr/>
        </p:nvSpPr>
        <p:spPr>
          <a:xfrm>
            <a:off x="503280" y="1393560"/>
            <a:ext cx="815508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Координацию деятельности ТО ФОИВ, ИО и ОМСУ на местах осуществляют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АТК в субъектах Российской Федерации: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0" name="Скругленный прямоугольник 11"/>
          <p:cNvSpPr/>
          <p:nvPr/>
        </p:nvSpPr>
        <p:spPr>
          <a:xfrm>
            <a:off x="1165320" y="3114000"/>
            <a:ext cx="747504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Calibri"/>
              </a:rPr>
              <a:t> </a:t>
            </a: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Организация участия ОМСУ в планировании и проведении мероприятий</a:t>
            </a:r>
            <a:r>
              <a:rPr sz="1400"/>
              <a:t/>
            </a:r>
            <a:br>
              <a:rPr sz="1400"/>
            </a:b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по противодействию идеологии терроризма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1" name="Скругленный прямоугольник 12"/>
          <p:cNvSpPr/>
          <p:nvPr/>
        </p:nvSpPr>
        <p:spPr>
          <a:xfrm>
            <a:off x="1165320" y="2259360"/>
            <a:ext cx="747648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Проведение не менее 2-х раз в год заседаний АТК по вопросам реализации КП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42" name="Прямая соединительная линия 15"/>
          <p:cNvCxnSpPr/>
          <p:nvPr/>
        </p:nvCxnSpPr>
        <p:spPr>
          <a:xfrm>
            <a:off x="502920" y="1691640"/>
            <a:ext cx="360" cy="26805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pic>
        <p:nvPicPr>
          <p:cNvPr id="243" name="Picture 2" descr="\\10.200.189.12\anak\Управление П\3 Отдел\Общая\!!!ДЛЯ ДЕЖУРНОГО!!!\2024\2. ФЕВРАЛЬ\Захаров И.В\Пленарка Безопасности\Для слайдов\Снимок.JPG"/>
          <p:cNvPicPr/>
          <p:nvPr/>
        </p:nvPicPr>
        <p:blipFill>
          <a:blip r:embed="rId3" cstate="print"/>
          <a:stretch/>
        </p:blipFill>
        <p:spPr>
          <a:xfrm>
            <a:off x="718920" y="1405080"/>
            <a:ext cx="471960" cy="719640"/>
          </a:xfrm>
          <a:prstGeom prst="rect">
            <a:avLst/>
          </a:prstGeom>
          <a:ln w="0">
            <a:noFill/>
          </a:ln>
        </p:spPr>
      </p:pic>
      <p:sp>
        <p:nvSpPr>
          <p:cNvPr id="244" name="Скругленный прямоугольник 20"/>
          <p:cNvSpPr/>
          <p:nvPr/>
        </p:nvSpPr>
        <p:spPr>
          <a:xfrm>
            <a:off x="1167840" y="3988080"/>
            <a:ext cx="747972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Организация выездов представителей ИО в муниципальные образования для изучения практики реализации мероприятий по противодействию идеологии терроризма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5" name="Picture 3" descr="C:\Users\Администратор\Desktop\Pichyginy_ot_Jakovenko\lopata.png"/>
          <p:cNvPicPr/>
          <p:nvPr/>
        </p:nvPicPr>
        <p:blipFill>
          <a:blip r:embed="rId4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246" name="Прямоугольник 22"/>
          <p:cNvSpPr/>
          <p:nvPr/>
        </p:nvSpPr>
        <p:spPr>
          <a:xfrm>
            <a:off x="2374200" y="612720"/>
            <a:ext cx="439524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координация работы на региональном уровне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247" name="Прямая со стрелкой 23"/>
          <p:cNvCxnSpPr>
            <a:endCxn id="241" idx="1"/>
          </p:cNvCxnSpPr>
          <p:nvPr/>
        </p:nvCxnSpPr>
        <p:spPr>
          <a:xfrm flipV="1">
            <a:off x="491040" y="2619000"/>
            <a:ext cx="674640" cy="72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248" name="Прямая со стрелкой 24"/>
          <p:cNvCxnSpPr/>
          <p:nvPr/>
        </p:nvCxnSpPr>
        <p:spPr>
          <a:xfrm>
            <a:off x="491040" y="3479760"/>
            <a:ext cx="67428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249" name="Прямая со стрелкой 25"/>
          <p:cNvCxnSpPr/>
          <p:nvPr/>
        </p:nvCxnSpPr>
        <p:spPr>
          <a:xfrm>
            <a:off x="502920" y="4371840"/>
            <a:ext cx="67464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sp>
        <p:nvSpPr>
          <p:cNvPr id="250" name="Прямоугольник 14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51" name="Изображение 10"/>
          <p:cNvPicPr/>
          <p:nvPr/>
        </p:nvPicPr>
        <p:blipFill>
          <a:blip r:embed="rId5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Num" idx="43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FC2DD398-63B1-471F-A1D1-248C2E9D21B0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11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53" name="Скругленный прямоугольник 5"/>
          <p:cNvSpPr/>
          <p:nvPr/>
        </p:nvSpPr>
        <p:spPr>
          <a:xfrm>
            <a:off x="503280" y="1393560"/>
            <a:ext cx="815508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Координацию деятельности ТО ФОИВ, ИО и ОМСУ на местах осуществляют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АТК в субъектах Российской Федерации: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Скругленный прямоугольник 16"/>
          <p:cNvSpPr/>
          <p:nvPr/>
        </p:nvSpPr>
        <p:spPr>
          <a:xfrm>
            <a:off x="1165320" y="3114000"/>
            <a:ext cx="747504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Calibri"/>
              </a:rPr>
              <a:t> </a:t>
            </a: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Организация участия ОМСУ в планировании и проведении мероприятий</a:t>
            </a:r>
            <a:r>
              <a:rPr sz="1400"/>
              <a:t/>
            </a:r>
            <a:br>
              <a:rPr sz="1400"/>
            </a:b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по противодействию идеологии терроризма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Скругленный прямоугольник 28"/>
          <p:cNvSpPr/>
          <p:nvPr/>
        </p:nvSpPr>
        <p:spPr>
          <a:xfrm>
            <a:off x="1165320" y="2259360"/>
            <a:ext cx="747648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Проведение не менее 2-х раз в год заседаний АТК по вопросам реализации КП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56" name="Прямая соединительная линия 2"/>
          <p:cNvCxnSpPr/>
          <p:nvPr/>
        </p:nvCxnSpPr>
        <p:spPr>
          <a:xfrm>
            <a:off x="502920" y="1691640"/>
            <a:ext cx="360" cy="26805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pic>
        <p:nvPicPr>
          <p:cNvPr id="257" name="Picture 5" descr="\\10.200.189.12\anak\Управление П\3 Отдел\Общая\!!!ДЛЯ ДЕЖУРНОГО!!!\2024\2. ФЕВРАЛЬ\Захаров И.В\Пленарка Безопасности\Для слайдов\Снимок.JPG"/>
          <p:cNvPicPr/>
          <p:nvPr/>
        </p:nvPicPr>
        <p:blipFill>
          <a:blip r:embed="rId3" cstate="print"/>
          <a:stretch/>
        </p:blipFill>
        <p:spPr>
          <a:xfrm>
            <a:off x="718920" y="1405080"/>
            <a:ext cx="471960" cy="719640"/>
          </a:xfrm>
          <a:prstGeom prst="rect">
            <a:avLst/>
          </a:prstGeom>
          <a:ln w="0">
            <a:noFill/>
          </a:ln>
        </p:spPr>
      </p:pic>
      <p:sp>
        <p:nvSpPr>
          <p:cNvPr id="258" name="Скругленный прямоугольник 29"/>
          <p:cNvSpPr/>
          <p:nvPr/>
        </p:nvSpPr>
        <p:spPr>
          <a:xfrm>
            <a:off x="1167840" y="3988080"/>
            <a:ext cx="747972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Организация выездов представителей ИО в муниципальные образования для изучения практики реализации мероприятий по противодействию идеологии терроризма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9" name="Picture 6" descr="C:\Users\Администратор\Desktop\Pichyginy_ot_Jakovenko\lopata.png"/>
          <p:cNvPicPr/>
          <p:nvPr/>
        </p:nvPicPr>
        <p:blipFill>
          <a:blip r:embed="rId4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260" name="Прямоугольник 3"/>
          <p:cNvSpPr/>
          <p:nvPr/>
        </p:nvSpPr>
        <p:spPr>
          <a:xfrm>
            <a:off x="2374200" y="612720"/>
            <a:ext cx="439524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координация работы на региональном уровне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261" name="Прямая со стрелкой 4"/>
          <p:cNvCxnSpPr>
            <a:endCxn id="255" idx="1"/>
          </p:cNvCxnSpPr>
          <p:nvPr/>
        </p:nvCxnSpPr>
        <p:spPr>
          <a:xfrm flipV="1">
            <a:off x="491040" y="2619000"/>
            <a:ext cx="674640" cy="72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262" name="Прямая со стрелкой 5"/>
          <p:cNvCxnSpPr/>
          <p:nvPr/>
        </p:nvCxnSpPr>
        <p:spPr>
          <a:xfrm>
            <a:off x="491040" y="3479760"/>
            <a:ext cx="67428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263" name="Прямая со стрелкой 6"/>
          <p:cNvCxnSpPr/>
          <p:nvPr/>
        </p:nvCxnSpPr>
        <p:spPr>
          <a:xfrm>
            <a:off x="502920" y="4371840"/>
            <a:ext cx="67464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sp>
        <p:nvSpPr>
          <p:cNvPr id="264" name="Прямоугольник 4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65" name="Изображение 11"/>
          <p:cNvPicPr/>
          <p:nvPr/>
        </p:nvPicPr>
        <p:blipFill>
          <a:blip r:embed="rId5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Скругленный прямоугольник 6"/>
          <p:cNvSpPr/>
          <p:nvPr/>
        </p:nvSpPr>
        <p:spPr>
          <a:xfrm>
            <a:off x="683640" y="3816360"/>
            <a:ext cx="8288280" cy="1131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marL="1881000" algn="ctr" defTabSz="685800">
              <a:lnSpc>
                <a:spcPts val="2200"/>
              </a:lnSpc>
            </a:pPr>
            <a:r>
              <a:rPr lang="ru-RU" sz="2000" b="1" u="none" strike="noStrike">
                <a:solidFill>
                  <a:schemeClr val="lt1"/>
                </a:solidFill>
                <a:uFillTx/>
                <a:latin typeface="Calibri"/>
              </a:rPr>
              <a:t>совершение преступлений, связанных </a:t>
            </a:r>
            <a:r>
              <a:rPr sz="2000"/>
              <a:t/>
            </a:r>
            <a:br>
              <a:rPr sz="2000"/>
            </a:br>
            <a:r>
              <a:rPr lang="ru-RU" sz="2000" b="1" u="none" strike="noStrike">
                <a:solidFill>
                  <a:schemeClr val="lt1"/>
                </a:solidFill>
                <a:uFillTx/>
                <a:latin typeface="Calibri"/>
              </a:rPr>
              <a:t>с массовыми убийствами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881000" algn="ctr" defTabSz="685800">
              <a:lnSpc>
                <a:spcPct val="100000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(«Колумбайн», «Маньяки. Культ убийств»)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sldNum" idx="44"/>
          </p:nvPr>
        </p:nvSpPr>
        <p:spPr>
          <a:xfrm>
            <a:off x="6978960" y="485208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6FA0B76B-4936-4866-8CCE-DE26291E7F3B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12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68" name="Скругленный прямоугольник 17"/>
          <p:cNvSpPr/>
          <p:nvPr/>
        </p:nvSpPr>
        <p:spPr>
          <a:xfrm>
            <a:off x="683640" y="1189080"/>
            <a:ext cx="8288280" cy="115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  <a:spcBef>
                <a:spcPts val="601"/>
              </a:spcBef>
            </a:pPr>
            <a:endParaRPr lang="ru-RU" sz="13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90000"/>
              </a:lnSpc>
            </a:pP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881000" algn="ctr" defTabSz="685800">
              <a:lnSpc>
                <a:spcPct val="80000"/>
              </a:lnSpc>
              <a:spcAft>
                <a:spcPts val="300"/>
              </a:spcAft>
            </a:pPr>
            <a:r>
              <a:rPr lang="ru-RU" sz="2000" b="1" u="none" strike="noStrike">
                <a:solidFill>
                  <a:schemeClr val="lt1"/>
                </a:solidFill>
                <a:uFillTx/>
                <a:latin typeface="Calibri"/>
              </a:rPr>
              <a:t>диверсионно-террористическую деятельность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881000" algn="ctr" defTabSz="685800">
              <a:lnSpc>
                <a:spcPct val="80000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(«Азов», «Правый сектор», «Легион Свободы», УНА-УНСО, УПА)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Скругленный прямоугольник 12"/>
          <p:cNvSpPr/>
          <p:nvPr/>
        </p:nvSpPr>
        <p:spPr>
          <a:xfrm>
            <a:off x="683640" y="2485080"/>
            <a:ext cx="8288280" cy="116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marL="1973160" algn="ctr" defTabSz="685800">
              <a:lnSpc>
                <a:spcPts val="2200"/>
              </a:lnSpc>
              <a:tabLst>
                <a:tab pos="1973160" algn="l"/>
              </a:tabLst>
            </a:pPr>
            <a:r>
              <a:rPr lang="ru-RU" sz="2000" b="1" u="none" strike="noStrike">
                <a:solidFill>
                  <a:schemeClr val="lt1"/>
                </a:solidFill>
                <a:uFillTx/>
                <a:latin typeface="Calibri"/>
              </a:rPr>
              <a:t>деятельность международных </a:t>
            </a:r>
            <a:r>
              <a:rPr sz="2000"/>
              <a:t/>
            </a:r>
            <a:br>
              <a:rPr sz="2000"/>
            </a:br>
            <a:r>
              <a:rPr lang="ru-RU" sz="2000" b="1" u="none" strike="noStrike">
                <a:solidFill>
                  <a:schemeClr val="lt1"/>
                </a:solidFill>
                <a:uFillTx/>
                <a:latin typeface="Calibri"/>
              </a:rPr>
              <a:t>террористических организаций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973160" algn="ctr" defTabSz="685800">
              <a:lnSpc>
                <a:spcPct val="100000"/>
              </a:lnSpc>
              <a:tabLst>
                <a:tab pos="1973160" algn="l"/>
              </a:tabLst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(«ИГИЛ», «Аль-Каида», «Хизб ут-Тахрир аль-Ислами»)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0" name="Picture 2" descr="Y:\ФОТО и КАРТИНКИ к заседаниям\105 НАК\1\youtube.png"/>
          <p:cNvPicPr/>
          <p:nvPr/>
        </p:nvPicPr>
        <p:blipFill>
          <a:blip r:embed="rId3" cstate="print"/>
          <a:srcRect l="3146" r="11748" b="18880"/>
          <a:stretch/>
        </p:blipFill>
        <p:spPr>
          <a:xfrm>
            <a:off x="971640" y="2490120"/>
            <a:ext cx="1728000" cy="1161000"/>
          </a:xfrm>
          <a:prstGeom prst="rect">
            <a:avLst/>
          </a:prstGeom>
          <a:ln w="3175">
            <a:solidFill>
              <a:srgbClr val="FFFFFF"/>
            </a:solidFill>
            <a:round/>
          </a:ln>
        </p:spPr>
      </p:pic>
      <p:pic>
        <p:nvPicPr>
          <p:cNvPr id="271" name="Picture 10" descr="D:\Презентации другие\2024\Выступление НАП в Красноярске\доп2\KIBERBEZOPASNOST_VSU_2.JPG"/>
          <p:cNvPicPr/>
          <p:nvPr/>
        </p:nvPicPr>
        <p:blipFill>
          <a:blip r:embed="rId4" cstate="print"/>
          <a:stretch/>
        </p:blipFill>
        <p:spPr>
          <a:xfrm>
            <a:off x="971640" y="1187280"/>
            <a:ext cx="1728000" cy="1151640"/>
          </a:xfrm>
          <a:prstGeom prst="rect">
            <a:avLst/>
          </a:prstGeom>
          <a:ln w="0">
            <a:solidFill>
              <a:srgbClr val="FFFFFF"/>
            </a:solidFill>
          </a:ln>
        </p:spPr>
      </p:pic>
      <p:pic>
        <p:nvPicPr>
          <p:cNvPr id="272" name="Picture 2" descr="E:\ФОТО ПРЕСТУПНОСТЬ НЕСОВЕРШЕННОЛЕТНИХ\Росляков и харрис.jpg"/>
          <p:cNvPicPr/>
          <p:nvPr/>
        </p:nvPicPr>
        <p:blipFill>
          <a:blip r:embed="rId5" cstate="print"/>
          <a:stretch/>
        </p:blipFill>
        <p:spPr>
          <a:xfrm>
            <a:off x="971640" y="3816360"/>
            <a:ext cx="1728000" cy="1131120"/>
          </a:xfrm>
          <a:prstGeom prst="rect">
            <a:avLst/>
          </a:prstGeom>
          <a:ln w="0">
            <a:noFill/>
          </a:ln>
        </p:spPr>
      </p:pic>
      <p:sp>
        <p:nvSpPr>
          <p:cNvPr id="273" name="Прямоугольник 13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Обстановка в сфере противодействия терроризму 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74" name="Picture 3" descr="C:\Users\Администратор\Desktop\Pichyginy_ot_Jakovenko\lopata.png"/>
          <p:cNvPicPr/>
          <p:nvPr/>
        </p:nvPicPr>
        <p:blipFill>
          <a:blip r:embed="rId6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pic>
        <p:nvPicPr>
          <p:cNvPr id="275" name="Изображение 12"/>
          <p:cNvPicPr/>
          <p:nvPr/>
        </p:nvPicPr>
        <p:blipFill>
          <a:blip r:embed="rId7" cstate="print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Num" idx="45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60212608-5BF9-469A-BC7C-8D3A45688BF3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13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277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278" name="Скругленный прямоугольник 9"/>
          <p:cNvSpPr/>
          <p:nvPr/>
        </p:nvSpPr>
        <p:spPr>
          <a:xfrm>
            <a:off x="6182640" y="2244960"/>
            <a:ext cx="2787120" cy="2292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Формирование у населения на основе традиционных российских духовно-нравственных ценностей неприятия идеологии терроризма и устойчивости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к ее пропаганде</a:t>
            </a:r>
            <a:r>
              <a:rPr lang="ru-RU" sz="1600" b="1" u="none" strike="noStrike">
                <a:solidFill>
                  <a:schemeClr val="dk1"/>
                </a:solidFill>
                <a:uFillTx/>
                <a:latin typeface="Calibri"/>
              </a:rPr>
              <a:t>.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Скругленный прямоугольник 10"/>
          <p:cNvSpPr/>
          <p:nvPr/>
        </p:nvSpPr>
        <p:spPr>
          <a:xfrm>
            <a:off x="254520" y="2221560"/>
            <a:ext cx="2791080" cy="2316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Защита населения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9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от пропагандистского (идеологического) воздействия МТО, сообществ и отдельных лиц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0" name="Picture 2" descr="\\10.200.189.12\anak\Управление П\3 Отдел\Общая\!!!ДЛЯ ДЕЖУРНОГО!!!\2024\2. ФЕВРАЛЬ\Захаров И.В\Пленарка Безопасности\Для слайдов\Титульный лист КП.jpg"/>
          <p:cNvPicPr/>
          <p:nvPr/>
        </p:nvPicPr>
        <p:blipFill>
          <a:blip r:embed="rId4" cstate="print"/>
          <a:stretch/>
        </p:blipFill>
        <p:spPr>
          <a:xfrm>
            <a:off x="4708080" y="2877480"/>
            <a:ext cx="1185840" cy="1684080"/>
          </a:xfrm>
          <a:prstGeom prst="rect">
            <a:avLst/>
          </a:prstGeom>
          <a:ln w="0">
            <a:noFill/>
          </a:ln>
        </p:spPr>
      </p:pic>
      <p:sp>
        <p:nvSpPr>
          <p:cNvPr id="281" name="Прямоугольник 8"/>
          <p:cNvSpPr/>
          <p:nvPr/>
        </p:nvSpPr>
        <p:spPr>
          <a:xfrm>
            <a:off x="4500000" y="3498480"/>
            <a:ext cx="1564920" cy="56088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800" b="0" u="none" strike="noStrike">
                <a:solidFill>
                  <a:schemeClr val="dk1"/>
                </a:solidFill>
                <a:uFillTx/>
                <a:latin typeface="Times New Roman"/>
              </a:rPr>
              <a:t>Комплексный план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800" b="0" u="none" strike="noStrike">
                <a:solidFill>
                  <a:schemeClr val="dk1"/>
                </a:solidFill>
                <a:uFillTx/>
                <a:latin typeface="Times New Roman"/>
              </a:rPr>
              <a:t>противодействия идеологии терроризма в Российской Федерации </a:t>
            </a:r>
            <a:r>
              <a:rPr lang="ru-RU" sz="800" b="1" u="none" strike="noStrike">
                <a:solidFill>
                  <a:schemeClr val="dk1"/>
                </a:solidFill>
                <a:uFillTx/>
                <a:latin typeface="Times New Roman"/>
              </a:rPr>
              <a:t>на</a:t>
            </a:r>
            <a:r>
              <a:rPr lang="ru-RU" sz="800" b="0" u="none" strike="noStrik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lang="ru-RU" sz="800" b="1" u="none" strike="noStrike">
                <a:solidFill>
                  <a:schemeClr val="dk1"/>
                </a:solidFill>
                <a:uFillTx/>
                <a:latin typeface="Times New Roman"/>
              </a:rPr>
              <a:t>2024–2028 годы 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2" name="Picture 2"/>
          <p:cNvPicPr/>
          <p:nvPr/>
        </p:nvPicPr>
        <p:blipFill>
          <a:blip r:embed="rId5" cstate="print"/>
          <a:stretch/>
        </p:blipFill>
        <p:spPr>
          <a:xfrm>
            <a:off x="3332880" y="1203480"/>
            <a:ext cx="1196280" cy="1684080"/>
          </a:xfrm>
          <a:prstGeom prst="rect">
            <a:avLst/>
          </a:prstGeom>
          <a:ln w="9525">
            <a:noFill/>
          </a:ln>
        </p:spPr>
      </p:pic>
      <p:sp>
        <p:nvSpPr>
          <p:cNvPr id="283" name="Прямоугольник 13"/>
          <p:cNvSpPr/>
          <p:nvPr/>
        </p:nvSpPr>
        <p:spPr>
          <a:xfrm>
            <a:off x="3161520" y="1843560"/>
            <a:ext cx="1539720" cy="56844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800" b="0" u="none" strike="noStrike">
                <a:solidFill>
                  <a:schemeClr val="dk1"/>
                </a:solidFill>
                <a:uFillTx/>
                <a:latin typeface="Times New Roman"/>
              </a:rPr>
              <a:t>Комплексный план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800" b="0" u="none" strike="noStrike">
                <a:solidFill>
                  <a:schemeClr val="dk1"/>
                </a:solidFill>
                <a:uFillTx/>
                <a:latin typeface="Times New Roman"/>
              </a:rPr>
              <a:t>противодействия идеологии терроризма в Российской Федерации </a:t>
            </a:r>
            <a:r>
              <a:rPr lang="ru-RU" sz="800" b="1" u="none" strike="noStrike">
                <a:solidFill>
                  <a:schemeClr val="dk1"/>
                </a:solidFill>
                <a:uFillTx/>
                <a:latin typeface="Times New Roman"/>
              </a:rPr>
              <a:t>на 2018–2023 годы</a:t>
            </a:r>
            <a:r>
              <a:rPr lang="ru-RU" sz="900" b="1" u="none" strike="noStrike">
                <a:solidFill>
                  <a:schemeClr val="dk1"/>
                </a:solidFill>
                <a:uFillTx/>
                <a:latin typeface="Times New Roman"/>
              </a:rPr>
              <a:t> 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Стрелка вниз 1"/>
          <p:cNvSpPr/>
          <p:nvPr/>
        </p:nvSpPr>
        <p:spPr>
          <a:xfrm>
            <a:off x="7333920" y="1837440"/>
            <a:ext cx="484200" cy="155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85" name="Стрелка вниз 28"/>
          <p:cNvSpPr/>
          <p:nvPr/>
        </p:nvSpPr>
        <p:spPr>
          <a:xfrm>
            <a:off x="7306200" y="2066400"/>
            <a:ext cx="484200" cy="155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86" name="Скругленный прямоугольник 20"/>
          <p:cNvSpPr/>
          <p:nvPr/>
        </p:nvSpPr>
        <p:spPr>
          <a:xfrm>
            <a:off x="6154920" y="1203480"/>
            <a:ext cx="2787120" cy="84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rgbClr val="FFFF00"/>
                </a:solidFill>
                <a:uFillTx/>
                <a:latin typeface="Calibri"/>
              </a:rPr>
              <a:t>Цель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" name="Скругленный прямоугольник 21"/>
          <p:cNvSpPr/>
          <p:nvPr/>
        </p:nvSpPr>
        <p:spPr>
          <a:xfrm>
            <a:off x="253800" y="1203480"/>
            <a:ext cx="2787120" cy="84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rgbClr val="FFFF00"/>
                </a:solidFill>
                <a:uFillTx/>
                <a:latin typeface="Calibri"/>
              </a:rPr>
              <a:t>Цель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" name="Стрелка вниз 26"/>
          <p:cNvSpPr/>
          <p:nvPr/>
        </p:nvSpPr>
        <p:spPr>
          <a:xfrm>
            <a:off x="1407960" y="2050560"/>
            <a:ext cx="484200" cy="155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89" name="Прямоугольник 15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90" name="Изображение 13"/>
          <p:cNvPicPr/>
          <p:nvPr/>
        </p:nvPicPr>
        <p:blipFill>
          <a:blip r:embed="rId6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" descr="\\10.200.189.12\anak\Управление П\3 Отдел\Общая\!!!ДЛЯ ДЕЖУРНОГО!!!\2024\2. ФЕВРАЛЬ\Захаров И.В\Пленарка Безопасности\Для слайдов\Титульный лист КП.jpg"/>
          <p:cNvPicPr/>
          <p:nvPr/>
        </p:nvPicPr>
        <p:blipFill>
          <a:blip r:embed="rId3" cstate="print"/>
          <a:stretch/>
        </p:blipFill>
        <p:spPr>
          <a:xfrm>
            <a:off x="759960" y="1108440"/>
            <a:ext cx="2547720" cy="36180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3" descr="C:\Users\Администратор\Desktop\Pichyginy_ot_Jakovenko\lopata.png"/>
          <p:cNvPicPr/>
          <p:nvPr/>
        </p:nvPicPr>
        <p:blipFill>
          <a:blip r:embed="rId4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293" name="Прямоугольник 8"/>
          <p:cNvSpPr/>
          <p:nvPr/>
        </p:nvSpPr>
        <p:spPr>
          <a:xfrm>
            <a:off x="381240" y="2395080"/>
            <a:ext cx="3298320" cy="129996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Times New Roman"/>
              </a:rPr>
              <a:t>Комплексный план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Times New Roman"/>
              </a:rPr>
              <a:t>противодействия идеологии терроризма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Times New Roman"/>
              </a:rPr>
              <a:t>в Российской Федерации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Times New Roman"/>
              </a:rPr>
              <a:t>на 2024–2028 годы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Скругленный прямоугольник 10"/>
          <p:cNvSpPr/>
          <p:nvPr/>
        </p:nvSpPr>
        <p:spPr>
          <a:xfrm>
            <a:off x="4037040" y="1819800"/>
            <a:ext cx="4991040" cy="499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Федеральные органы исполнительной власти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Скругленный прямоугольник 11"/>
          <p:cNvSpPr/>
          <p:nvPr/>
        </p:nvSpPr>
        <p:spPr>
          <a:xfrm>
            <a:off x="4037040" y="2391840"/>
            <a:ext cx="49910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Исполнительные органы субъектов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Российской Федерации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6" name="Скругленный прямоугольник 13"/>
          <p:cNvSpPr/>
          <p:nvPr/>
        </p:nvSpPr>
        <p:spPr>
          <a:xfrm>
            <a:off x="4037040" y="3002760"/>
            <a:ext cx="4991040" cy="562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Органы местного самоуправления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" name="Скругленный прямоугольник 14"/>
          <p:cNvSpPr/>
          <p:nvPr/>
        </p:nvSpPr>
        <p:spPr>
          <a:xfrm>
            <a:off x="4024080" y="3687840"/>
            <a:ext cx="4979160" cy="588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РАНХиГС и учебно-методические центры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Координационные центры при федеральных вузах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Скругленный прямоугольник 15"/>
          <p:cNvSpPr/>
          <p:nvPr/>
        </p:nvSpPr>
        <p:spPr>
          <a:xfrm>
            <a:off x="3807720" y="1142280"/>
            <a:ext cx="5210640" cy="60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Исполнители Комплексного плана: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99" name="Прямая соединительная линия 19"/>
          <p:cNvCxnSpPr/>
          <p:nvPr/>
        </p:nvCxnSpPr>
        <p:spPr>
          <a:xfrm>
            <a:off x="3807720" y="1630080"/>
            <a:ext cx="11880" cy="30463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00" name="Прямая соединительная линия 20"/>
          <p:cNvCxnSpPr>
            <a:endCxn id="294" idx="1"/>
          </p:cNvCxnSpPr>
          <p:nvPr/>
        </p:nvCxnSpPr>
        <p:spPr>
          <a:xfrm flipV="1">
            <a:off x="3805920" y="2069280"/>
            <a:ext cx="231480" cy="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01" name="Прямая соединительная линия 23"/>
          <p:cNvCxnSpPr>
            <a:endCxn id="297" idx="1"/>
          </p:cNvCxnSpPr>
          <p:nvPr/>
        </p:nvCxnSpPr>
        <p:spPr>
          <a:xfrm>
            <a:off x="3805920" y="3981960"/>
            <a:ext cx="21852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02" name="Прямая соединительная линия 24"/>
          <p:cNvCxnSpPr/>
          <p:nvPr/>
        </p:nvCxnSpPr>
        <p:spPr>
          <a:xfrm>
            <a:off x="3819240" y="4676040"/>
            <a:ext cx="279720" cy="39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03" name="Скругленный прямоугольник 25"/>
          <p:cNvSpPr/>
          <p:nvPr/>
        </p:nvSpPr>
        <p:spPr>
          <a:xfrm>
            <a:off x="4037040" y="4399920"/>
            <a:ext cx="4979160" cy="559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Общественные организации, социально ориентированные некоммерческие организации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04" name="Прямая соединительная линия 28"/>
          <p:cNvCxnSpPr>
            <a:endCxn id="295" idx="1"/>
          </p:cNvCxnSpPr>
          <p:nvPr/>
        </p:nvCxnSpPr>
        <p:spPr>
          <a:xfrm>
            <a:off x="3805920" y="2653200"/>
            <a:ext cx="231480" cy="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05" name="Прямая соединительная линия 29"/>
          <p:cNvCxnSpPr/>
          <p:nvPr/>
        </p:nvCxnSpPr>
        <p:spPr>
          <a:xfrm>
            <a:off x="3805920" y="3283920"/>
            <a:ext cx="21816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06" name="Прямоугольник 18"/>
          <p:cNvSpPr/>
          <p:nvPr/>
        </p:nvSpPr>
        <p:spPr>
          <a:xfrm>
            <a:off x="398160" y="113760"/>
            <a:ext cx="8468280" cy="90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3200"/>
              </a:lnSpc>
            </a:pP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07" name="Изображение 14"/>
          <p:cNvPicPr/>
          <p:nvPr/>
        </p:nvPicPr>
        <p:blipFill>
          <a:blip r:embed="rId5" cstate="print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 descr="\\10.200.189.12\anak\Управление П\3 Отдел\Общая\!!!ДЛЯ ДЕЖУРНОГО!!!\2024\2. ФЕВРАЛЬ\Захаров И.В\Пленарка Безопасности\Для слайдов\Титульный лист КП.jpg"/>
          <p:cNvPicPr/>
          <p:nvPr/>
        </p:nvPicPr>
        <p:blipFill>
          <a:blip r:embed="rId3" cstate="print"/>
          <a:stretch/>
        </p:blipFill>
        <p:spPr>
          <a:xfrm>
            <a:off x="759960" y="1108440"/>
            <a:ext cx="2547720" cy="361800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3" descr="C:\Users\Администратор\Desktop\Pichyginy_ot_Jakovenko\lopata.png"/>
          <p:cNvPicPr/>
          <p:nvPr/>
        </p:nvPicPr>
        <p:blipFill>
          <a:blip r:embed="rId4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10" name="Прямоугольник 8"/>
          <p:cNvSpPr/>
          <p:nvPr/>
        </p:nvSpPr>
        <p:spPr>
          <a:xfrm>
            <a:off x="381240" y="2395080"/>
            <a:ext cx="3298320" cy="129996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Times New Roman"/>
              </a:rPr>
              <a:t>Комплексный план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Times New Roman"/>
              </a:rPr>
              <a:t>противодействия идеологии терроризма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Times New Roman"/>
              </a:rPr>
              <a:t>в Российской Федерации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Times New Roman"/>
              </a:rPr>
              <a:t>на 2024–2028 годы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1" name="Скругленный прямоугольник 10"/>
          <p:cNvSpPr/>
          <p:nvPr/>
        </p:nvSpPr>
        <p:spPr>
          <a:xfrm>
            <a:off x="4037040" y="1783800"/>
            <a:ext cx="4991040" cy="499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Общая профилактика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2" name="Скругленный прямоугольник 11"/>
          <p:cNvSpPr/>
          <p:nvPr/>
        </p:nvSpPr>
        <p:spPr>
          <a:xfrm>
            <a:off x="4037040" y="2355840"/>
            <a:ext cx="49910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Адресная профилактика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Скругленный прямоугольник 13"/>
          <p:cNvSpPr/>
          <p:nvPr/>
        </p:nvSpPr>
        <p:spPr>
          <a:xfrm>
            <a:off x="4037040" y="2966760"/>
            <a:ext cx="4991040" cy="562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Индивидуальная профилактика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Скругленный прямоугольник 14"/>
          <p:cNvSpPr/>
          <p:nvPr/>
        </p:nvSpPr>
        <p:spPr>
          <a:xfrm>
            <a:off x="4037040" y="3654720"/>
            <a:ext cx="4979160" cy="588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Информационно-пропагандистская (разъяснительная) деятельность и защита информационного пространства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Скругленный прямоугольник 15"/>
          <p:cNvSpPr/>
          <p:nvPr/>
        </p:nvSpPr>
        <p:spPr>
          <a:xfrm>
            <a:off x="3807720" y="1106280"/>
            <a:ext cx="5210640" cy="60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Структура Комплексного плана на 2024–2028 годы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16" name="Прямая соединительная линия 19"/>
          <p:cNvCxnSpPr/>
          <p:nvPr/>
        </p:nvCxnSpPr>
        <p:spPr>
          <a:xfrm>
            <a:off x="3807720" y="1594080"/>
            <a:ext cx="11880" cy="30463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17" name="Прямая соединительная линия 20"/>
          <p:cNvCxnSpPr>
            <a:endCxn id="311" idx="1"/>
          </p:cNvCxnSpPr>
          <p:nvPr/>
        </p:nvCxnSpPr>
        <p:spPr>
          <a:xfrm flipV="1">
            <a:off x="3805920" y="2033280"/>
            <a:ext cx="231480" cy="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18" name="Прямая соединительная линия 23"/>
          <p:cNvCxnSpPr>
            <a:endCxn id="314" idx="1"/>
          </p:cNvCxnSpPr>
          <p:nvPr/>
        </p:nvCxnSpPr>
        <p:spPr>
          <a:xfrm>
            <a:off x="3819240" y="3948840"/>
            <a:ext cx="21816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19" name="Прямая соединительная линия 24"/>
          <p:cNvCxnSpPr/>
          <p:nvPr/>
        </p:nvCxnSpPr>
        <p:spPr>
          <a:xfrm>
            <a:off x="3819240" y="4640040"/>
            <a:ext cx="279720" cy="39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20" name="Скругленный прямоугольник 25"/>
          <p:cNvSpPr/>
          <p:nvPr/>
        </p:nvSpPr>
        <p:spPr>
          <a:xfrm>
            <a:off x="4037040" y="4363920"/>
            <a:ext cx="4979160" cy="559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Кадровое и методическое обеспечение профилактической работы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21" name="Прямая соединительная линия 28"/>
          <p:cNvCxnSpPr>
            <a:endCxn id="312" idx="1"/>
          </p:cNvCxnSpPr>
          <p:nvPr/>
        </p:nvCxnSpPr>
        <p:spPr>
          <a:xfrm>
            <a:off x="3805920" y="2617200"/>
            <a:ext cx="231480" cy="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22" name="Прямая соединительная линия 29"/>
          <p:cNvCxnSpPr/>
          <p:nvPr/>
        </p:nvCxnSpPr>
        <p:spPr>
          <a:xfrm>
            <a:off x="3805920" y="3247920"/>
            <a:ext cx="21816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23" name="Прямоугольник 18"/>
          <p:cNvSpPr/>
          <p:nvPr/>
        </p:nvSpPr>
        <p:spPr>
          <a:xfrm>
            <a:off x="398160" y="113760"/>
            <a:ext cx="8468280" cy="90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3200"/>
              </a:lnSpc>
            </a:pP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24" name="Изображение 15"/>
          <p:cNvPicPr/>
          <p:nvPr/>
        </p:nvPicPr>
        <p:blipFill>
          <a:blip r:embed="rId5" cstate="print"/>
          <a:stretch/>
        </p:blipFill>
        <p:spPr>
          <a:xfrm>
            <a:off x="8091000" y="78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Num" idx="46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CFAE49FC-96EA-4955-B147-BA624F6E7400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16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326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27" name="Скругленный прямоугольник 11"/>
          <p:cNvSpPr/>
          <p:nvPr/>
        </p:nvSpPr>
        <p:spPr>
          <a:xfrm>
            <a:off x="252720" y="1191600"/>
            <a:ext cx="8661240" cy="568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 spc="-31">
                <a:solidFill>
                  <a:schemeClr val="lt1"/>
                </a:solidFill>
                <a:uFillTx/>
                <a:latin typeface="Calibri"/>
              </a:rPr>
              <a:t>Использовать в качестве информационных поводов для продвижения антитеррористической тематики памятные даты, профессиональные праздники и всероссийские патриотические акции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8" name="Скругленный прямоугольник 13"/>
          <p:cNvSpPr/>
          <p:nvPr/>
        </p:nvSpPr>
        <p:spPr>
          <a:xfrm>
            <a:off x="252720" y="2480400"/>
            <a:ext cx="8661240" cy="586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Задействовать потенциал образовательного процесса в профилактике терроризма   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9" name="Скругленный прямоугольник 14"/>
          <p:cNvSpPr/>
          <p:nvPr/>
        </p:nvSpPr>
        <p:spPr>
          <a:xfrm>
            <a:off x="252720" y="3128400"/>
            <a:ext cx="866124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Прививать обучающимся навыки безопасного поведения в социальных сетях и сети «Интернет»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0" name="Скругленный прямоугольник 21"/>
          <p:cNvSpPr/>
          <p:nvPr/>
        </p:nvSpPr>
        <p:spPr>
          <a:xfrm>
            <a:off x="252720" y="3776400"/>
            <a:ext cx="8661240" cy="55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Создавать безопасные условия в образовательной среде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1" name="Скругленный прямоугольник 22"/>
          <p:cNvSpPr/>
          <p:nvPr/>
        </p:nvSpPr>
        <p:spPr>
          <a:xfrm>
            <a:off x="252720" y="4424400"/>
            <a:ext cx="866124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Привлекать НКО и общественные объединения к деятельности по формированию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неприятия идеологии терроризма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2" name="Скругленный прямоугольник 38"/>
          <p:cNvSpPr/>
          <p:nvPr/>
        </p:nvSpPr>
        <p:spPr>
          <a:xfrm>
            <a:off x="252720" y="1832400"/>
            <a:ext cx="8661240" cy="569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Проводить профилактическую работу с опорой на развитие у молодежи традиционных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российских духовно-нравственных ценностей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Прямоугольник 25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4" name="Прямоугольник 1"/>
          <p:cNvSpPr/>
          <p:nvPr/>
        </p:nvSpPr>
        <p:spPr>
          <a:xfrm>
            <a:off x="3481560" y="612720"/>
            <a:ext cx="218052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общая профилактика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35" name="Изображение 16"/>
          <p:cNvPicPr/>
          <p:nvPr/>
        </p:nvPicPr>
        <p:blipFill>
          <a:blip r:embed="rId4" cstate="print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37" name="Скругленный прямоугольник 15"/>
          <p:cNvSpPr/>
          <p:nvPr/>
        </p:nvSpPr>
        <p:spPr>
          <a:xfrm>
            <a:off x="321120" y="2727720"/>
            <a:ext cx="8571240" cy="1068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Исполнителями Комплексного плана проведено </a:t>
            </a:r>
            <a:r>
              <a:rPr lang="ru-RU" sz="1400" b="1" u="none" strike="noStrike">
                <a:solidFill>
                  <a:srgbClr val="FFFF00"/>
                </a:solidFill>
                <a:uFillTx/>
                <a:latin typeface="Calibri"/>
              </a:rPr>
              <a:t>более 1 млн </a:t>
            </a: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общепрофилактических</a:t>
            </a:r>
            <a:r>
              <a:rPr sz="1400"/>
              <a:t/>
            </a:r>
            <a:br>
              <a:rPr sz="1400"/>
            </a:br>
            <a:r>
              <a:rPr lang="ru-RU" sz="1400" b="1" i="1" u="none" strike="noStrike">
                <a:solidFill>
                  <a:schemeClr val="lt1"/>
                </a:solidFill>
                <a:uFillTx/>
                <a:latin typeface="Calibri"/>
              </a:rPr>
              <a:t>(просветительских, воспитательных, культурно-досуговых и спортивных)</a:t>
            </a: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мероприятий.</a:t>
            </a:r>
            <a:r>
              <a:rPr sz="1400"/>
              <a:t/>
            </a:r>
            <a:br>
              <a:rPr sz="1400"/>
            </a:b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С применением практики использования онлайн-форматов </a:t>
            </a:r>
            <a:r>
              <a:rPr lang="ru-RU" sz="1400" b="1" i="1" u="none" strike="noStrike">
                <a:solidFill>
                  <a:schemeClr val="lt1"/>
                </a:solidFill>
                <a:uFillTx/>
                <a:latin typeface="Calibri"/>
              </a:rPr>
              <a:t>(видеоконференций, телемостов и интернет-площадок)</a:t>
            </a: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профилактический охват составил </a:t>
            </a:r>
            <a:r>
              <a:rPr lang="ru-RU" sz="1400" b="1" u="none" strike="noStrike">
                <a:solidFill>
                  <a:srgbClr val="FFFF00"/>
                </a:solidFill>
                <a:uFillTx/>
                <a:latin typeface="Calibri"/>
              </a:rPr>
              <a:t>свыше 25 млн человек</a:t>
            </a: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, включая жителей новых регионов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8" name="Рисунок 12"/>
          <p:cNvPicPr/>
          <p:nvPr/>
        </p:nvPicPr>
        <p:blipFill>
          <a:blip r:embed="rId4" cstate="print"/>
          <a:stretch/>
        </p:blipFill>
        <p:spPr>
          <a:xfrm>
            <a:off x="2091240" y="1275480"/>
            <a:ext cx="2127240" cy="1374480"/>
          </a:xfrm>
          <a:prstGeom prst="rect">
            <a:avLst/>
          </a:prstGeom>
          <a:ln w="15875">
            <a:solidFill>
              <a:srgbClr val="FFFFFF"/>
            </a:solidFill>
            <a:round/>
          </a:ln>
        </p:spPr>
      </p:pic>
      <p:sp>
        <p:nvSpPr>
          <p:cNvPr id="339" name="Скругленный прямоугольник 26"/>
          <p:cNvSpPr/>
          <p:nvPr/>
        </p:nvSpPr>
        <p:spPr>
          <a:xfrm>
            <a:off x="294840" y="3939840"/>
            <a:ext cx="8568720" cy="1091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ФОИВ в подведомственных вузах организовано более </a:t>
            </a:r>
            <a:r>
              <a:rPr lang="ru-RU" sz="1400" b="1" u="none" strike="noStrike">
                <a:solidFill>
                  <a:srgbClr val="FFFF00"/>
                </a:solidFill>
                <a:uFillTx/>
                <a:latin typeface="Calibri"/>
              </a:rPr>
              <a:t>15 тыс.</a:t>
            </a: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встреч, семинаров и «круглых столов», направленных на развитие у профессорско-преподавательского состава и студентов </a:t>
            </a:r>
            <a:r>
              <a:rPr lang="ru-RU" sz="1400" b="1" i="1" u="none" strike="noStrike">
                <a:solidFill>
                  <a:srgbClr val="FFFF00"/>
                </a:solidFill>
                <a:uFillTx/>
                <a:latin typeface="Calibri"/>
              </a:rPr>
              <a:t>(более 1 млн человек) </a:t>
            </a: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критического мышления и разъяснение манипулятивных технологий со стороны деструктивных организаций. В сфере общего и среднего специального образования аналогичными мероприятиями</a:t>
            </a:r>
            <a:r>
              <a:rPr sz="1400"/>
              <a:t/>
            </a:r>
            <a:br>
              <a:rPr sz="1400"/>
            </a:b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в регионах было охвачено </a:t>
            </a:r>
            <a:r>
              <a:rPr lang="ru-RU" sz="1400" b="1" u="none" strike="noStrike">
                <a:solidFill>
                  <a:srgbClr val="FFFF00"/>
                </a:solidFill>
                <a:uFillTx/>
                <a:latin typeface="Calibri"/>
              </a:rPr>
              <a:t>более 6,7 млн </a:t>
            </a: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обучающихся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0" name="Picture 4" descr="Y:\ФОТО и КАРТИНКИ к заседаниям\100 НАК\1\клуб межнац дружбы 2.jpg"/>
          <p:cNvPicPr/>
          <p:nvPr/>
        </p:nvPicPr>
        <p:blipFill>
          <a:blip r:embed="rId5" cstate="print"/>
          <a:srcRect l="9759" r="10726"/>
          <a:stretch/>
        </p:blipFill>
        <p:spPr>
          <a:xfrm>
            <a:off x="6516360" y="1275480"/>
            <a:ext cx="2347200" cy="1384200"/>
          </a:xfrm>
          <a:prstGeom prst="rect">
            <a:avLst/>
          </a:prstGeom>
          <a:ln w="15875">
            <a:solidFill>
              <a:srgbClr val="FFFFFF"/>
            </a:solidFill>
            <a:round/>
          </a:ln>
        </p:spPr>
      </p:pic>
      <p:pic>
        <p:nvPicPr>
          <p:cNvPr id="341" name="Рисунок 11"/>
          <p:cNvPicPr/>
          <p:nvPr/>
        </p:nvPicPr>
        <p:blipFill>
          <a:blip r:embed="rId6" cstate="print"/>
          <a:stretch/>
        </p:blipFill>
        <p:spPr>
          <a:xfrm>
            <a:off x="4218840" y="1275480"/>
            <a:ext cx="2304000" cy="1384200"/>
          </a:xfrm>
          <a:prstGeom prst="rect">
            <a:avLst/>
          </a:prstGeom>
          <a:ln w="15875">
            <a:solidFill>
              <a:srgbClr val="FFFFFF"/>
            </a:solidFill>
            <a:round/>
          </a:ln>
        </p:spPr>
      </p:pic>
      <p:pic>
        <p:nvPicPr>
          <p:cNvPr id="342" name="Picture 2" descr="Y:\ФОТО и КАРТИНКИ к заседаниям\100 НАК\4\Dtp-ihuWoAABR_q.jpg"/>
          <p:cNvPicPr/>
          <p:nvPr/>
        </p:nvPicPr>
        <p:blipFill>
          <a:blip r:embed="rId7" cstate="print"/>
          <a:stretch/>
        </p:blipFill>
        <p:spPr>
          <a:xfrm>
            <a:off x="321120" y="1275480"/>
            <a:ext cx="1777320" cy="1374480"/>
          </a:xfrm>
          <a:prstGeom prst="rect">
            <a:avLst/>
          </a:prstGeom>
          <a:ln w="15875">
            <a:solidFill>
              <a:srgbClr val="FFFFFF"/>
            </a:solidFill>
            <a:round/>
          </a:ln>
        </p:spPr>
      </p:pic>
      <p:sp>
        <p:nvSpPr>
          <p:cNvPr id="343" name="Прямоугольник 17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4" name="Прямоугольник 18"/>
          <p:cNvSpPr/>
          <p:nvPr/>
        </p:nvSpPr>
        <p:spPr>
          <a:xfrm>
            <a:off x="3601800" y="612720"/>
            <a:ext cx="193968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 1 полугодие 2024 г.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45" name="Изображение 17"/>
          <p:cNvPicPr/>
          <p:nvPr/>
        </p:nvPicPr>
        <p:blipFill>
          <a:blip r:embed="rId8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Прямая соединительная линия 35"/>
          <p:cNvCxnSpPr/>
          <p:nvPr/>
        </p:nvCxnSpPr>
        <p:spPr>
          <a:xfrm>
            <a:off x="332640" y="1332720"/>
            <a:ext cx="360" cy="3582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47" name="Прямая соединительная линия 36"/>
          <p:cNvCxnSpPr/>
          <p:nvPr/>
        </p:nvCxnSpPr>
        <p:spPr>
          <a:xfrm>
            <a:off x="334800" y="171612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48" name="PlaceHolder 1"/>
          <p:cNvSpPr>
            <a:spLocks noGrp="1"/>
          </p:cNvSpPr>
          <p:nvPr>
            <p:ph type="sldNum" idx="47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FE18CE09-8AC1-4C44-8959-713DAE12275A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18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349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50" name="Скругленный прямоугольник 11"/>
          <p:cNvSpPr/>
          <p:nvPr/>
        </p:nvSpPr>
        <p:spPr>
          <a:xfrm>
            <a:off x="337680" y="1139760"/>
            <a:ext cx="8468280" cy="352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Категории лиц, требующие профилактического внимания: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1" name="Скругленный прямоугольник 13"/>
          <p:cNvSpPr/>
          <p:nvPr/>
        </p:nvSpPr>
        <p:spPr>
          <a:xfrm>
            <a:off x="755640" y="434160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Ранее проживавшие на территориях подконтрольных киевскому режиму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Скругленный прямоугольник 14"/>
          <p:cNvSpPr/>
          <p:nvPr/>
        </p:nvSpPr>
        <p:spPr>
          <a:xfrm>
            <a:off x="755640" y="4742280"/>
            <a:ext cx="8050320" cy="345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Прибывающие из новых регионов Российской Федерации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3" name="Скругленный прямоугольник 22"/>
          <p:cNvSpPr/>
          <p:nvPr/>
        </p:nvSpPr>
        <p:spPr>
          <a:xfrm>
            <a:off x="755640" y="3541680"/>
            <a:ext cx="8050320" cy="366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Молодые люди, разделяющие идеи деструктивных субкультур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Скругленный прямоугольник 30"/>
          <p:cNvSpPr/>
          <p:nvPr/>
        </p:nvSpPr>
        <p:spPr>
          <a:xfrm>
            <a:off x="755640" y="3954600"/>
            <a:ext cx="8050320" cy="340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Обучающиеся, склонные к массовому насилию и суицидальному поведению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5" name="Прямоугольник 24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6" name="Скругленный прямоугольник 20"/>
          <p:cNvSpPr/>
          <p:nvPr/>
        </p:nvSpPr>
        <p:spPr>
          <a:xfrm>
            <a:off x="755640" y="153900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Отбывшие или отбывающие наказание за ПТН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7" name="Скругленный прямоугольник 19"/>
          <p:cNvSpPr/>
          <p:nvPr/>
        </p:nvSpPr>
        <p:spPr>
          <a:xfrm>
            <a:off x="755640" y="274068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Представители духовенства, получившие религиозное образование за рубежом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8" name="Скругленный прямоугольник 23"/>
          <p:cNvSpPr/>
          <p:nvPr/>
        </p:nvSpPr>
        <p:spPr>
          <a:xfrm>
            <a:off x="755640" y="314136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Несовершеннолетние, состоящие на различных учетах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9" name="Скругленный прямоугольник 34"/>
          <p:cNvSpPr/>
          <p:nvPr/>
        </p:nvSpPr>
        <p:spPr>
          <a:xfrm>
            <a:off x="755640" y="234000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Члены семей лиц, причастных к террористической деятельности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60" name="Прямая соединительная линия 37"/>
          <p:cNvCxnSpPr/>
          <p:nvPr/>
        </p:nvCxnSpPr>
        <p:spPr>
          <a:xfrm>
            <a:off x="327600" y="251712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1" name="Прямая соединительная линия 38"/>
          <p:cNvCxnSpPr/>
          <p:nvPr/>
        </p:nvCxnSpPr>
        <p:spPr>
          <a:xfrm>
            <a:off x="329040" y="291780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2" name="Прямая соединительная линия 39"/>
          <p:cNvCxnSpPr/>
          <p:nvPr/>
        </p:nvCxnSpPr>
        <p:spPr>
          <a:xfrm>
            <a:off x="327600" y="331812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3" name="Прямая соединительная линия 40"/>
          <p:cNvCxnSpPr/>
          <p:nvPr/>
        </p:nvCxnSpPr>
        <p:spPr>
          <a:xfrm>
            <a:off x="334800" y="372204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4" name="Прямая соединительная линия 41"/>
          <p:cNvCxnSpPr/>
          <p:nvPr/>
        </p:nvCxnSpPr>
        <p:spPr>
          <a:xfrm>
            <a:off x="334800" y="412848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5" name="Прямая соединительная линия 42"/>
          <p:cNvCxnSpPr/>
          <p:nvPr/>
        </p:nvCxnSpPr>
        <p:spPr>
          <a:xfrm>
            <a:off x="332640" y="449676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6" name="Прямая соединительная линия 43"/>
          <p:cNvCxnSpPr/>
          <p:nvPr/>
        </p:nvCxnSpPr>
        <p:spPr>
          <a:xfrm>
            <a:off x="337680" y="4919040"/>
            <a:ext cx="42048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67" name="Прямоугольник 44"/>
          <p:cNvSpPr/>
          <p:nvPr/>
        </p:nvSpPr>
        <p:spPr>
          <a:xfrm>
            <a:off x="3364200" y="612720"/>
            <a:ext cx="241488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адресная профилактика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8" name="Скругленный прямоугольник 25"/>
          <p:cNvSpPr/>
          <p:nvPr/>
        </p:nvSpPr>
        <p:spPr>
          <a:xfrm>
            <a:off x="748080" y="193968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Иностранные студенты, трудовые мигранты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69" name="Прямая соединительная линия 26"/>
          <p:cNvCxnSpPr/>
          <p:nvPr/>
        </p:nvCxnSpPr>
        <p:spPr>
          <a:xfrm>
            <a:off x="327600" y="211644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pic>
        <p:nvPicPr>
          <p:cNvPr id="370" name="Изображение 18"/>
          <p:cNvPicPr/>
          <p:nvPr/>
        </p:nvPicPr>
        <p:blipFill>
          <a:blip r:embed="rId4" cstate="print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Прямая соединительная линия 16"/>
          <p:cNvCxnSpPr/>
          <p:nvPr/>
        </p:nvCxnSpPr>
        <p:spPr>
          <a:xfrm>
            <a:off x="757440" y="4510440"/>
            <a:ext cx="789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72" name="PlaceHolder 1"/>
          <p:cNvSpPr>
            <a:spLocks noGrp="1"/>
          </p:cNvSpPr>
          <p:nvPr>
            <p:ph type="sldNum" idx="48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CCB4453-49E6-428D-8DAD-38273446B771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19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373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74" name="Скругленный прямоугольник 11"/>
          <p:cNvSpPr/>
          <p:nvPr/>
        </p:nvSpPr>
        <p:spPr>
          <a:xfrm>
            <a:off x="755640" y="1299240"/>
            <a:ext cx="7530840" cy="79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Предусмотрены меры по формированию у лиц, подпавших под влияние идеологии терроризма, мотивов к отказу от преступных намерений 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75" name="Прямая соединительная линия 45"/>
          <p:cNvCxnSpPr>
            <a:stCxn id="374" idx="1"/>
          </p:cNvCxnSpPr>
          <p:nvPr/>
        </p:nvCxnSpPr>
        <p:spPr>
          <a:xfrm flipH="1">
            <a:off x="755280" y="1694880"/>
            <a:ext cx="720" cy="28159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76" name="Прямая соединительная линия 65"/>
          <p:cNvCxnSpPr/>
          <p:nvPr/>
        </p:nvCxnSpPr>
        <p:spPr>
          <a:xfrm>
            <a:off x="755280" y="2406600"/>
            <a:ext cx="78768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77" name="Прямоугольник 24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78" name="Прямая соединительная линия 19"/>
          <p:cNvCxnSpPr/>
          <p:nvPr/>
        </p:nvCxnSpPr>
        <p:spPr>
          <a:xfrm>
            <a:off x="753120" y="2901600"/>
            <a:ext cx="789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79" name="Прямая соединительная линия 20"/>
          <p:cNvCxnSpPr/>
          <p:nvPr/>
        </p:nvCxnSpPr>
        <p:spPr>
          <a:xfrm>
            <a:off x="757440" y="3393720"/>
            <a:ext cx="789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80" name="Прямая соединительная линия 21"/>
          <p:cNvCxnSpPr/>
          <p:nvPr/>
        </p:nvCxnSpPr>
        <p:spPr>
          <a:xfrm>
            <a:off x="755280" y="3891240"/>
            <a:ext cx="789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81" name="Скругленный прямоугольник 67"/>
          <p:cNvSpPr/>
          <p:nvPr/>
        </p:nvSpPr>
        <p:spPr>
          <a:xfrm>
            <a:off x="1331640" y="3711960"/>
            <a:ext cx="6954840" cy="35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Индивидуальная работа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2" name="Скругленный прямоугольник 73"/>
          <p:cNvSpPr/>
          <p:nvPr/>
        </p:nvSpPr>
        <p:spPr>
          <a:xfrm>
            <a:off x="1331640" y="2229840"/>
            <a:ext cx="6954840" cy="35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Социально-психологическое тестирование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3" name="Скругленный прямоугольник 74"/>
          <p:cNvSpPr/>
          <p:nvPr/>
        </p:nvSpPr>
        <p:spPr>
          <a:xfrm>
            <a:off x="1331640" y="2721960"/>
            <a:ext cx="6954840" cy="35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Социометрические исследования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4" name="Скругленный прямоугольник 75"/>
          <p:cNvSpPr/>
          <p:nvPr/>
        </p:nvSpPr>
        <p:spPr>
          <a:xfrm>
            <a:off x="1331640" y="3219840"/>
            <a:ext cx="6954840" cy="35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Педагогическое наблюдение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5" name="Скругленный прямоугольник 22"/>
          <p:cNvSpPr/>
          <p:nvPr/>
        </p:nvSpPr>
        <p:spPr>
          <a:xfrm>
            <a:off x="1331640" y="4210920"/>
            <a:ext cx="6954840" cy="599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Учет социально-бытовых проблем, трудностей социализации и освоения образовательных программ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6" name="Прямоугольник 18"/>
          <p:cNvSpPr/>
          <p:nvPr/>
        </p:nvSpPr>
        <p:spPr>
          <a:xfrm>
            <a:off x="3038760" y="612720"/>
            <a:ext cx="306576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индивидуальная профилактика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87" name="Изображение 19"/>
          <p:cNvPicPr/>
          <p:nvPr/>
        </p:nvPicPr>
        <p:blipFill>
          <a:blip r:embed="rId4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2"/>
          <p:cNvPicPr/>
          <p:nvPr/>
        </p:nvPicPr>
        <p:blipFill>
          <a:blip r:embed="rId2" cstate="print"/>
          <a:stretch/>
        </p:blipFill>
        <p:spPr>
          <a:xfrm>
            <a:off x="3958560" y="1203480"/>
            <a:ext cx="2367360" cy="319968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78" name="Рисунок 4"/>
          <p:cNvPicPr/>
          <p:nvPr/>
        </p:nvPicPr>
        <p:blipFill>
          <a:blip r:embed="rId3" cstate="print"/>
          <a:stretch/>
        </p:blipFill>
        <p:spPr>
          <a:xfrm>
            <a:off x="79560" y="1203480"/>
            <a:ext cx="3752640" cy="266400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79" name="Рисунок 8"/>
          <p:cNvPicPr/>
          <p:nvPr/>
        </p:nvPicPr>
        <p:blipFill>
          <a:blip r:embed="rId4" cstate="print"/>
          <a:stretch/>
        </p:blipFill>
        <p:spPr>
          <a:xfrm>
            <a:off x="6876360" y="1707480"/>
            <a:ext cx="2071080" cy="197892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80" name="Рисунок 7"/>
          <p:cNvPicPr/>
          <p:nvPr/>
        </p:nvPicPr>
        <p:blipFill>
          <a:blip r:embed="rId2" cstate="print"/>
          <a:stretch/>
        </p:blipFill>
        <p:spPr>
          <a:xfrm>
            <a:off x="4066200" y="1286280"/>
            <a:ext cx="2367360" cy="319968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" name="Рисунок 11"/>
          <p:cNvPicPr/>
          <p:nvPr/>
        </p:nvPicPr>
        <p:blipFill>
          <a:blip r:embed="rId2" cstate="print"/>
          <a:stretch/>
        </p:blipFill>
        <p:spPr>
          <a:xfrm>
            <a:off x="4200480" y="1369080"/>
            <a:ext cx="2367360" cy="319968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sp>
        <p:nvSpPr>
          <p:cNvPr id="82" name="Прямоугольник 9"/>
          <p:cNvSpPr/>
          <p:nvPr/>
        </p:nvSpPr>
        <p:spPr>
          <a:xfrm>
            <a:off x="4055760" y="2535840"/>
            <a:ext cx="2657160" cy="107964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ts val="1400"/>
              </a:lnSpc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</a:rPr>
              <a:t>Комплексный план противодействия </a:t>
            </a:r>
            <a:r>
              <a:rPr sz="1400"/>
              <a:t/>
            </a:r>
            <a:br>
              <a:rPr sz="1400"/>
            </a:b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</a:rPr>
              <a:t>идеологии терроризма </a:t>
            </a:r>
            <a:r>
              <a:rPr sz="1400"/>
              <a:t/>
            </a:r>
            <a:br>
              <a:rPr sz="1400"/>
            </a:b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</a:rPr>
              <a:t>в Российской Федерации </a:t>
            </a:r>
            <a:r>
              <a:rPr sz="1400"/>
              <a:t/>
            </a:r>
            <a:br>
              <a:rPr sz="1400"/>
            </a:b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</a:rPr>
              <a:t>на 2024-2028 годы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Picture 3" descr="C:\Users\Администратор\Desktop\Pichyginy_ot_Jakovenko\lopata.png"/>
          <p:cNvPicPr/>
          <p:nvPr/>
        </p:nvPicPr>
        <p:blipFill>
          <a:blip r:embed="rId5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84" name="Прямоугольник 17"/>
          <p:cNvSpPr/>
          <p:nvPr/>
        </p:nvSpPr>
        <p:spPr>
          <a:xfrm>
            <a:off x="398160" y="113760"/>
            <a:ext cx="8468280" cy="90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3200"/>
              </a:lnSpc>
            </a:pP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5" name="Изображение 7"/>
          <p:cNvPicPr/>
          <p:nvPr/>
        </p:nvPicPr>
        <p:blipFill>
          <a:blip r:embed="rId6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Прямая соединительная линия 16"/>
          <p:cNvCxnSpPr/>
          <p:nvPr/>
        </p:nvCxnSpPr>
        <p:spPr>
          <a:xfrm>
            <a:off x="712440" y="4747320"/>
            <a:ext cx="79020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89" name="PlaceHolder 1"/>
          <p:cNvSpPr>
            <a:spLocks noGrp="1"/>
          </p:cNvSpPr>
          <p:nvPr>
            <p:ph type="sldNum" idx="49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5930A0EF-E149-4EFF-BFC6-D82B3E0C5968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20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390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91" name="Скругленный прямоугольник 11"/>
          <p:cNvSpPr/>
          <p:nvPr/>
        </p:nvSpPr>
        <p:spPr>
          <a:xfrm>
            <a:off x="683640" y="1156320"/>
            <a:ext cx="8136720" cy="44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Для недопущения вовлечения школьников в деструктивные течения необходимо: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92" name="Прямая соединительная линия 45"/>
          <p:cNvCxnSpPr/>
          <p:nvPr/>
        </p:nvCxnSpPr>
        <p:spPr>
          <a:xfrm>
            <a:off x="683280" y="1318320"/>
            <a:ext cx="29520" cy="3429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93" name="Прямая соединительная линия 65"/>
          <p:cNvCxnSpPr/>
          <p:nvPr/>
        </p:nvCxnSpPr>
        <p:spPr>
          <a:xfrm>
            <a:off x="698040" y="1923120"/>
            <a:ext cx="689040" cy="360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94" name="Прямоугольник 24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95" name="Прямая соединительная линия 19"/>
          <p:cNvCxnSpPr/>
          <p:nvPr/>
        </p:nvCxnSpPr>
        <p:spPr>
          <a:xfrm>
            <a:off x="698040" y="2827800"/>
            <a:ext cx="760680" cy="1224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96" name="Прямая соединительная линия 20"/>
          <p:cNvCxnSpPr/>
          <p:nvPr/>
        </p:nvCxnSpPr>
        <p:spPr>
          <a:xfrm>
            <a:off x="728280" y="3308400"/>
            <a:ext cx="79020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97" name="Прямая соединительная линия 21"/>
          <p:cNvCxnSpPr/>
          <p:nvPr/>
        </p:nvCxnSpPr>
        <p:spPr>
          <a:xfrm>
            <a:off x="709920" y="4247640"/>
            <a:ext cx="777960" cy="79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98" name="Скругленный прямоугольник 67"/>
          <p:cNvSpPr/>
          <p:nvPr/>
        </p:nvSpPr>
        <p:spPr>
          <a:xfrm>
            <a:off x="1260360" y="3106440"/>
            <a:ext cx="7560000" cy="35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Развить у школьников критическое мышление, правовую культуру</a:t>
            </a:r>
            <a:r>
              <a:rPr sz="1400"/>
              <a:t/>
            </a:r>
            <a:br>
              <a:rPr sz="1400"/>
            </a:b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и медиаграмотность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9" name="Скругленный прямоугольник 73"/>
          <p:cNvSpPr/>
          <p:nvPr/>
        </p:nvSpPr>
        <p:spPr>
          <a:xfrm>
            <a:off x="1260360" y="1718640"/>
            <a:ext cx="7560000" cy="35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На системной основе осуществлять мониторинг школьного климата и качества воспитательной работы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0" name="Скругленный прямоугольник 74"/>
          <p:cNvSpPr/>
          <p:nvPr/>
        </p:nvSpPr>
        <p:spPr>
          <a:xfrm>
            <a:off x="1260360" y="2165040"/>
            <a:ext cx="7560000" cy="35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Выработать алгоритмы взаимодействия школьных профилактических структур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1" name="Скругленный прямоугольник 75"/>
          <p:cNvSpPr/>
          <p:nvPr/>
        </p:nvSpPr>
        <p:spPr>
          <a:xfrm>
            <a:off x="1260360" y="2633400"/>
            <a:ext cx="7560000" cy="35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Привлечь родительское сообщество к участию в коллегиальном управлении образовательных организаций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2" name="Прямоугольник 18"/>
          <p:cNvSpPr/>
          <p:nvPr/>
        </p:nvSpPr>
        <p:spPr>
          <a:xfrm>
            <a:off x="3038760" y="612720"/>
            <a:ext cx="306576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индивидуальная профилактика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3" name="Скругленный прямоугольник 23"/>
          <p:cNvSpPr/>
          <p:nvPr/>
        </p:nvSpPr>
        <p:spPr>
          <a:xfrm>
            <a:off x="1254240" y="4067640"/>
            <a:ext cx="7580880" cy="35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Повысить качество работы советника директора по воспитанию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4" name="Скругленный прямоугольник 25"/>
          <p:cNvSpPr/>
          <p:nvPr/>
        </p:nvSpPr>
        <p:spPr>
          <a:xfrm>
            <a:off x="1254240" y="4551120"/>
            <a:ext cx="7612200" cy="35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Повысить компетентность административного и педагогического состава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5" name="Скругленный прямоугольник 27"/>
          <p:cNvSpPr/>
          <p:nvPr/>
        </p:nvSpPr>
        <p:spPr>
          <a:xfrm>
            <a:off x="1275480" y="3587760"/>
            <a:ext cx="7575120" cy="35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Активировать работу по формированию у обучающихся российских традиционных духовно-нравственных ценностей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06" name="Прямая соединительная линия 28"/>
          <p:cNvCxnSpPr>
            <a:endCxn id="405" idx="1"/>
          </p:cNvCxnSpPr>
          <p:nvPr/>
        </p:nvCxnSpPr>
        <p:spPr>
          <a:xfrm flipV="1">
            <a:off x="698040" y="3767400"/>
            <a:ext cx="577800" cy="720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407" name="Прямая соединительная линия 36"/>
          <p:cNvCxnSpPr>
            <a:endCxn id="400" idx="1"/>
          </p:cNvCxnSpPr>
          <p:nvPr/>
        </p:nvCxnSpPr>
        <p:spPr>
          <a:xfrm flipV="1">
            <a:off x="709920" y="2344320"/>
            <a:ext cx="550800" cy="540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pic>
        <p:nvPicPr>
          <p:cNvPr id="408" name="Изображение 20"/>
          <p:cNvPicPr/>
          <p:nvPr/>
        </p:nvPicPr>
        <p:blipFill>
          <a:blip r:embed="rId4" cstate="print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Прямоугольник 126"/>
          <p:cNvSpPr/>
          <p:nvPr/>
        </p:nvSpPr>
        <p:spPr>
          <a:xfrm>
            <a:off x="3357720" y="2714760"/>
            <a:ext cx="3071520" cy="1714320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0" name="Стрелка вниз 114"/>
          <p:cNvSpPr/>
          <p:nvPr/>
        </p:nvSpPr>
        <p:spPr>
          <a:xfrm flipV="1">
            <a:off x="4714920" y="4443840"/>
            <a:ext cx="356760" cy="293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11" name="Прямоугольник 127"/>
          <p:cNvSpPr/>
          <p:nvPr/>
        </p:nvSpPr>
        <p:spPr>
          <a:xfrm>
            <a:off x="6500880" y="2709000"/>
            <a:ext cx="2499840" cy="2274840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19050">
            <a:solidFill>
              <a:srgbClr val="70B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2" name="Прямоугольник 115"/>
          <p:cNvSpPr/>
          <p:nvPr/>
        </p:nvSpPr>
        <p:spPr>
          <a:xfrm>
            <a:off x="214200" y="2714760"/>
            <a:ext cx="3071520" cy="2356920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19050">
            <a:solidFill>
              <a:srgbClr val="44546A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3" name="Прямоугольник 1"/>
          <p:cNvSpPr/>
          <p:nvPr/>
        </p:nvSpPr>
        <p:spPr>
          <a:xfrm>
            <a:off x="214200" y="714240"/>
            <a:ext cx="8786520" cy="1928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414" name="Прямая соединительная линия 60"/>
          <p:cNvCxnSpPr/>
          <p:nvPr/>
        </p:nvCxnSpPr>
        <p:spPr>
          <a:xfrm flipH="1">
            <a:off x="-36360" y="-3271680"/>
            <a:ext cx="9180720" cy="360"/>
          </a:xfrm>
          <a:prstGeom prst="straightConnector1">
            <a:avLst/>
          </a:prstGeom>
          <a:ln>
            <a:solidFill>
              <a:srgbClr val="70AD47"/>
            </a:solidFill>
          </a:ln>
        </p:spPr>
      </p:cxnSp>
      <p:sp>
        <p:nvSpPr>
          <p:cNvPr id="415" name="Rectangle 23"/>
          <p:cNvSpPr/>
          <p:nvPr/>
        </p:nvSpPr>
        <p:spPr>
          <a:xfrm>
            <a:off x="2992320" y="797400"/>
            <a:ext cx="3357360" cy="220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Организационно-управленческие меры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6" name="Line 25"/>
          <p:cNvSpPr/>
          <p:nvPr/>
        </p:nvSpPr>
        <p:spPr>
          <a:xfrm>
            <a:off x="1071360" y="2071440"/>
            <a:ext cx="145440" cy="360"/>
          </a:xfrm>
          <a:prstGeom prst="line">
            <a:avLst/>
          </a:prstGeom>
          <a:ln w="19050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0" rIns="68400" bIns="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7" name="Скругленный прямоугольник 97"/>
          <p:cNvSpPr/>
          <p:nvPr/>
        </p:nvSpPr>
        <p:spPr>
          <a:xfrm>
            <a:off x="3500280" y="4786200"/>
            <a:ext cx="2714400" cy="21384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Воспитательная работа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8" name="Скругленный прямоугольник 99"/>
          <p:cNvSpPr/>
          <p:nvPr/>
        </p:nvSpPr>
        <p:spPr>
          <a:xfrm>
            <a:off x="285840" y="2786040"/>
            <a:ext cx="2928600" cy="35676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400" b="1" u="none" strike="noStrike">
                <a:solidFill>
                  <a:srgbClr val="FFFFFF"/>
                </a:solidFill>
                <a:uFillTx/>
                <a:latin typeface="Calibri"/>
              </a:rPr>
              <a:t>Мониторинг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9" name="Скругленный прямоугольник 100"/>
          <p:cNvSpPr/>
          <p:nvPr/>
        </p:nvSpPr>
        <p:spPr>
          <a:xfrm>
            <a:off x="500040" y="1106640"/>
            <a:ext cx="835776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Назначение ответственных должностных лиц, реализующих мероприятия по ПИТ и АТЗ, определение их обязанностей 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0" name="Скругленный прямоугольник 105"/>
          <p:cNvSpPr/>
          <p:nvPr/>
        </p:nvSpPr>
        <p:spPr>
          <a:xfrm>
            <a:off x="500040" y="2209320"/>
            <a:ext cx="8357760" cy="295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4720">
              <a:lnSpc>
                <a:spcPts val="11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Разработка планов деятельности образовательной организации по направлениям работы  (воспитательная, ПИТ, психологическая и др.) </a:t>
            </a:r>
            <a:r>
              <a:rPr sz="1000"/>
              <a:t/>
            </a:r>
            <a:br>
              <a:rPr sz="1000"/>
            </a:b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1" name="Скругленный прямоугольник 109"/>
          <p:cNvSpPr/>
          <p:nvPr/>
        </p:nvSpPr>
        <p:spPr>
          <a:xfrm>
            <a:off x="492120" y="1469520"/>
            <a:ext cx="835776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Организация взаимодействия, обмена информацией  с АТК, исполнительными органами субъектов РФ, правоохранительными органами 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2" name="Скругленный прямоугольник 119"/>
          <p:cNvSpPr/>
          <p:nvPr/>
        </p:nvSpPr>
        <p:spPr>
          <a:xfrm>
            <a:off x="3639960" y="3262320"/>
            <a:ext cx="2578680" cy="342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Профилактика </a:t>
            </a:r>
            <a:r>
              <a:rPr sz="1000"/>
              <a:t/>
            </a:r>
            <a:br>
              <a:rPr sz="1000"/>
            </a:b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общая </a:t>
            </a:r>
            <a:r>
              <a:rPr lang="en-US" sz="1000" b="1" u="none" strike="noStrike">
                <a:solidFill>
                  <a:srgbClr val="FFFFFF"/>
                </a:solidFill>
                <a:uFillTx/>
                <a:latin typeface="Calibri"/>
              </a:rPr>
              <a:t>|</a:t>
            </a: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 адресная </a:t>
            </a:r>
            <a:r>
              <a:rPr lang="en-US" sz="1000" b="1" u="none" strike="noStrike">
                <a:solidFill>
                  <a:srgbClr val="FFFFFF"/>
                </a:solidFill>
                <a:uFillTx/>
                <a:latin typeface="Calibri"/>
              </a:rPr>
              <a:t>|</a:t>
            </a: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 индивидуальная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3" name="Скругленный прямоугольник 122"/>
          <p:cNvSpPr/>
          <p:nvPr/>
        </p:nvSpPr>
        <p:spPr>
          <a:xfrm>
            <a:off x="3429000" y="2786040"/>
            <a:ext cx="2928600" cy="35676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400" b="1" u="none" strike="noStrike">
                <a:solidFill>
                  <a:srgbClr val="FFFFFF"/>
                </a:solidFill>
                <a:uFillTx/>
                <a:latin typeface="Calibri"/>
              </a:rPr>
              <a:t>Противодействие идеологии терроризма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4" name="Скругленный прямоугольник 148"/>
          <p:cNvSpPr/>
          <p:nvPr/>
        </p:nvSpPr>
        <p:spPr>
          <a:xfrm>
            <a:off x="6572160" y="2786040"/>
            <a:ext cx="2356920" cy="35676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400" b="1" u="none" strike="noStrike">
                <a:solidFill>
                  <a:srgbClr val="FFFFFF"/>
                </a:solidFill>
                <a:uFillTx/>
                <a:latin typeface="Calibri"/>
              </a:rPr>
              <a:t>Антитеррористическая защищенность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5" name="Скругленный прямоугольник 151"/>
          <p:cNvSpPr/>
          <p:nvPr/>
        </p:nvSpPr>
        <p:spPr>
          <a:xfrm>
            <a:off x="3636000" y="4086360"/>
            <a:ext cx="257868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marL="171360" indent="-171360" algn="ctr" defTabSz="684720">
              <a:lnSpc>
                <a:spcPts val="1199"/>
              </a:lnSpc>
              <a:tabLst>
                <a:tab pos="0" algn="l"/>
              </a:tabLst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Научная и методическая работа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6" name="Скругленный прямоугольник 152"/>
          <p:cNvSpPr/>
          <p:nvPr/>
        </p:nvSpPr>
        <p:spPr>
          <a:xfrm>
            <a:off x="3636000" y="3669120"/>
            <a:ext cx="2578680" cy="342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marL="171360" indent="-171360" algn="ctr" defTabSz="684720">
              <a:lnSpc>
                <a:spcPts val="1199"/>
              </a:lnSpc>
              <a:tabLst>
                <a:tab pos="0" algn="l"/>
              </a:tabLst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Подготовка кадров</a:t>
            </a:r>
            <a:r>
              <a:rPr sz="1000"/>
              <a:t/>
            </a:r>
            <a:br>
              <a:rPr sz="1000"/>
            </a:b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специалисты </a:t>
            </a:r>
            <a:r>
              <a:rPr lang="en-US" sz="1000" b="1" u="none" strike="noStrike">
                <a:solidFill>
                  <a:srgbClr val="FFFFFF"/>
                </a:solidFill>
                <a:uFillTx/>
                <a:latin typeface="Calibri"/>
              </a:rPr>
              <a:t>| </a:t>
            </a: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преподаватели </a:t>
            </a:r>
            <a:r>
              <a:rPr lang="en-US" sz="1000" b="1" u="none" strike="noStrike">
                <a:solidFill>
                  <a:srgbClr val="FFFFFF"/>
                </a:solidFill>
                <a:uFillTx/>
                <a:latin typeface="Calibri"/>
              </a:rPr>
              <a:t>|</a:t>
            </a: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 студенты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7" name="Стрелка вправо 155"/>
          <p:cNvSpPr/>
          <p:nvPr/>
        </p:nvSpPr>
        <p:spPr>
          <a:xfrm>
            <a:off x="3274920" y="3646800"/>
            <a:ext cx="21744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28" name="Стрелка вниз 154"/>
          <p:cNvSpPr/>
          <p:nvPr/>
        </p:nvSpPr>
        <p:spPr>
          <a:xfrm>
            <a:off x="4714920" y="2428920"/>
            <a:ext cx="285480" cy="350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29" name="Скругленный прямоугольник 157"/>
          <p:cNvSpPr/>
          <p:nvPr/>
        </p:nvSpPr>
        <p:spPr>
          <a:xfrm>
            <a:off x="297000" y="3214800"/>
            <a:ext cx="2917440" cy="292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Иностранные студенты, прибывшие из стран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4720">
              <a:lnSpc>
                <a:spcPts val="11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с повышенной террористической активностью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0" name="Скругленный прямоугольник 158"/>
          <p:cNvSpPr/>
          <p:nvPr/>
        </p:nvSpPr>
        <p:spPr>
          <a:xfrm>
            <a:off x="297000" y="3571920"/>
            <a:ext cx="2917440" cy="314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000" b="1" u="none" strike="noStrike">
                <a:solidFill>
                  <a:schemeClr val="lt1"/>
                </a:solidFill>
                <a:uFillTx/>
                <a:latin typeface="Calibri"/>
              </a:rPr>
              <a:t>Молодые люди, состоящие на различных 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000" b="1" u="none" strike="noStrike">
                <a:solidFill>
                  <a:schemeClr val="lt1"/>
                </a:solidFill>
                <a:uFillTx/>
                <a:latin typeface="Calibri"/>
              </a:rPr>
              <a:t>видах учета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1" name="Скругленный прямоугольник 159"/>
          <p:cNvSpPr/>
          <p:nvPr/>
        </p:nvSpPr>
        <p:spPr>
          <a:xfrm>
            <a:off x="285840" y="3964680"/>
            <a:ext cx="291744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000" b="1" u="none" strike="noStrike">
                <a:solidFill>
                  <a:schemeClr val="lt1"/>
                </a:solidFill>
                <a:uFillTx/>
                <a:latin typeface="Calibri"/>
              </a:rPr>
              <a:t>Профессорско-преподавательский состав, педагоги, тренерский состав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2" name="Скругленный прямоугольник 160"/>
          <p:cNvSpPr/>
          <p:nvPr/>
        </p:nvSpPr>
        <p:spPr>
          <a:xfrm>
            <a:off x="297000" y="4335120"/>
            <a:ext cx="291744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ct val="100000"/>
              </a:lnSpc>
            </a:pPr>
            <a:r>
              <a:rPr lang="ru-RU" sz="1000" b="1" u="none" strike="noStrike">
                <a:solidFill>
                  <a:schemeClr val="lt1"/>
                </a:solidFill>
                <a:uFillTx/>
                <a:latin typeface="Calibri"/>
              </a:rPr>
              <a:t>Лица, проживавшие ранее на подконтрольных киевскому режиму территориях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3" name="Скругленный прямоугольник 161"/>
          <p:cNvSpPr/>
          <p:nvPr/>
        </p:nvSpPr>
        <p:spPr>
          <a:xfrm>
            <a:off x="285840" y="4704120"/>
            <a:ext cx="291744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Студенты, являющиеся членами семей  лиц, причастных к террористической деятельности 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4" name="Скругленный прямоугольник 162"/>
          <p:cNvSpPr/>
          <p:nvPr/>
        </p:nvSpPr>
        <p:spPr>
          <a:xfrm>
            <a:off x="6581160" y="3669120"/>
            <a:ext cx="2348280" cy="387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Типовая модель нарушителя, </a:t>
            </a:r>
            <a:r>
              <a:rPr sz="1000"/>
              <a:t/>
            </a:r>
            <a:br>
              <a:rPr sz="1000"/>
            </a:b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алгоритмы действий при угрозах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5" name="Скругленный прямоугольник 163"/>
          <p:cNvSpPr/>
          <p:nvPr/>
        </p:nvSpPr>
        <p:spPr>
          <a:xfrm>
            <a:off x="6581160" y="4099320"/>
            <a:ext cx="2348280" cy="506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7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Готовность руководителей, преподавателей и студентов </a:t>
            </a:r>
            <a:r>
              <a:rPr sz="1000"/>
              <a:t/>
            </a:r>
            <a:br>
              <a:rPr sz="1000"/>
            </a:b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к реагированию, </a:t>
            </a:r>
            <a:r>
              <a:rPr sz="1000"/>
              <a:t/>
            </a:r>
            <a:br>
              <a:rPr sz="1000"/>
            </a:b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проведение тренировок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6" name="Скругленный прямоугольник 164"/>
          <p:cNvSpPr/>
          <p:nvPr/>
        </p:nvSpPr>
        <p:spPr>
          <a:xfrm>
            <a:off x="6591600" y="4655160"/>
            <a:ext cx="233748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Контроль состояния АТЗ 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7" name="Скругленный прямоугольник 165"/>
          <p:cNvSpPr/>
          <p:nvPr/>
        </p:nvSpPr>
        <p:spPr>
          <a:xfrm>
            <a:off x="6581160" y="3175920"/>
            <a:ext cx="2348280" cy="428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Инженерно-техническое обеспечение, физическая охрана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8" name="Стрелка вниз 50"/>
          <p:cNvSpPr/>
          <p:nvPr/>
        </p:nvSpPr>
        <p:spPr>
          <a:xfrm>
            <a:off x="1601640" y="2418840"/>
            <a:ext cx="285480" cy="360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39" name="Стрелка вниз 51"/>
          <p:cNvSpPr/>
          <p:nvPr/>
        </p:nvSpPr>
        <p:spPr>
          <a:xfrm>
            <a:off x="7643880" y="2422800"/>
            <a:ext cx="285480" cy="356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40" name="Скругленный прямоугольник 113"/>
          <p:cNvSpPr/>
          <p:nvPr/>
        </p:nvSpPr>
        <p:spPr>
          <a:xfrm>
            <a:off x="492120" y="1837800"/>
            <a:ext cx="835776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000" b="1" u="none" strike="noStrike">
                <a:solidFill>
                  <a:srgbClr val="FFFFFF"/>
                </a:solidFill>
                <a:uFillTx/>
                <a:latin typeface="Calibri"/>
              </a:rPr>
              <a:t>Организация взаимодействия с КДН, ПДН, ПНД, ЗАГС, работодателями, общественными организациями, медицинскими учреждениями 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1" name="PlaceHolder 1"/>
          <p:cNvSpPr>
            <a:spLocks noGrp="1"/>
          </p:cNvSpPr>
          <p:nvPr>
            <p:ph type="sldNum" idx="50"/>
          </p:nvPr>
        </p:nvSpPr>
        <p:spPr>
          <a:xfrm>
            <a:off x="6983640" y="48351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t>6</a:t>
            </a:r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442" name="Picture 3" descr="C:\Users\Администратор\Desktop\Pichyginy_ot_Jakovenko\lopata.png"/>
          <p:cNvPicPr/>
          <p:nvPr/>
        </p:nvPicPr>
        <p:blipFill>
          <a:blip r:embed="rId2" cstate="print"/>
          <a:stretch/>
        </p:blipFill>
        <p:spPr>
          <a:xfrm>
            <a:off x="237600" y="77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443" name="Прямоугольник 3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44" name="Изображение 21"/>
          <p:cNvPicPr/>
          <p:nvPr/>
        </p:nvPicPr>
        <p:blipFill>
          <a:blip r:embed="rId3" cstate="print"/>
          <a:stretch/>
        </p:blipFill>
        <p:spPr>
          <a:xfrm>
            <a:off x="8091000" y="78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5" name="Прямая соединительная линия 16"/>
          <p:cNvCxnSpPr/>
          <p:nvPr/>
        </p:nvCxnSpPr>
        <p:spPr>
          <a:xfrm>
            <a:off x="622800" y="3445920"/>
            <a:ext cx="360" cy="10303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446" name="Прямая со стрелкой 18"/>
          <p:cNvCxnSpPr/>
          <p:nvPr/>
        </p:nvCxnSpPr>
        <p:spPr>
          <a:xfrm>
            <a:off x="615960" y="4475880"/>
            <a:ext cx="601920" cy="360"/>
          </a:xfrm>
          <a:prstGeom prst="straightConnector1">
            <a:avLst/>
          </a:prstGeom>
          <a:ln w="12700">
            <a:solidFill>
              <a:srgbClr val="FFFFFF"/>
            </a:solidFill>
            <a:tailEnd type="arrow" w="med" len="med"/>
          </a:ln>
        </p:spPr>
      </p:cxnSp>
      <p:pic>
        <p:nvPicPr>
          <p:cNvPr id="447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448" name="Скругленный прямоугольник 11"/>
          <p:cNvSpPr/>
          <p:nvPr/>
        </p:nvSpPr>
        <p:spPr>
          <a:xfrm>
            <a:off x="616320" y="1346760"/>
            <a:ext cx="7887600" cy="751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Создание организационных основ для  производства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и распространения антитеррористического  контента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49" name="Прямая соединительная линия 45"/>
          <p:cNvCxnSpPr/>
          <p:nvPr/>
        </p:nvCxnSpPr>
        <p:spPr>
          <a:xfrm>
            <a:off x="615960" y="1683720"/>
            <a:ext cx="360" cy="900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450" name="Прямая со стрелкой 70"/>
          <p:cNvCxnSpPr/>
          <p:nvPr/>
        </p:nvCxnSpPr>
        <p:spPr>
          <a:xfrm>
            <a:off x="622800" y="2583720"/>
            <a:ext cx="601560" cy="360"/>
          </a:xfrm>
          <a:prstGeom prst="straightConnector1">
            <a:avLst/>
          </a:prstGeom>
          <a:ln w="12700">
            <a:solidFill>
              <a:srgbClr val="FFFFFF"/>
            </a:solidFill>
            <a:tailEnd type="arrow" w="med" len="med"/>
          </a:ln>
        </p:spPr>
      </p:cxnSp>
      <p:sp>
        <p:nvSpPr>
          <p:cNvPr id="451" name="Скругленный прямоугольник 67"/>
          <p:cNvSpPr/>
          <p:nvPr/>
        </p:nvSpPr>
        <p:spPr>
          <a:xfrm>
            <a:off x="996480" y="2198880"/>
            <a:ext cx="7505640" cy="769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Задействование студенческих медиа-центров, социально ориентированных НКО, продюсерских центров, творческих объединений, киностудий, администраторов популярных каналов в социальных сетях и мессенджерах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2" name="Скругленный прямоугольник 41"/>
          <p:cNvSpPr/>
          <p:nvPr/>
        </p:nvSpPr>
        <p:spPr>
          <a:xfrm>
            <a:off x="622080" y="3219840"/>
            <a:ext cx="7880400" cy="762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Выявление и блокировка запрещенных материалов с сети «Интернет»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3" name="Скругленный прямоугольник 64"/>
          <p:cNvSpPr/>
          <p:nvPr/>
        </p:nvSpPr>
        <p:spPr>
          <a:xfrm>
            <a:off x="996480" y="4077720"/>
            <a:ext cx="7505640" cy="769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uFillTx/>
                <a:latin typeface="Calibri"/>
              </a:rPr>
              <a:t>Учет результатов мониторинга активности деструктивных сообществ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" name="Прямоугольник 20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5" name="Прямоугольник 13"/>
          <p:cNvSpPr/>
          <p:nvPr/>
        </p:nvSpPr>
        <p:spPr>
          <a:xfrm>
            <a:off x="2149920" y="612720"/>
            <a:ext cx="4844160" cy="59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информационно-пропагандистская деятельность 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и защита информационного пространства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56" name="Изображение 22"/>
          <p:cNvPicPr/>
          <p:nvPr/>
        </p:nvPicPr>
        <p:blipFill>
          <a:blip r:embed="rId4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458" name="Скругленный прямоугольник 11"/>
          <p:cNvSpPr/>
          <p:nvPr/>
        </p:nvSpPr>
        <p:spPr>
          <a:xfrm>
            <a:off x="536760" y="1355040"/>
            <a:ext cx="8070480" cy="1072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800" b="1" u="none" strike="noStrike">
                <a:solidFill>
                  <a:schemeClr val="lt1"/>
                </a:solidFill>
                <a:uFillTx/>
                <a:latin typeface="Calibri"/>
              </a:rPr>
              <a:t>Конкретизирована роль координационных центров на базе федеральных вузов Минобрнауки России по подготовке специалистов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9" name="Скругленный прямоугольник 41"/>
          <p:cNvSpPr/>
          <p:nvPr/>
        </p:nvSpPr>
        <p:spPr>
          <a:xfrm>
            <a:off x="536760" y="2571840"/>
            <a:ext cx="8070480" cy="107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800" b="1" u="none" strike="noStrike">
                <a:solidFill>
                  <a:schemeClr val="lt1"/>
                </a:solidFill>
                <a:uFillTx/>
                <a:latin typeface="Calibri"/>
              </a:rPr>
              <a:t>Предусмотрена деятельность координационных центров на базе федеральных вузов Минобрнауки России по подготовке для исполнительных органов субъектов РФ методических материалов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0" name="Скругленный прямоугольник 64"/>
          <p:cNvSpPr/>
          <p:nvPr/>
        </p:nvSpPr>
        <p:spPr>
          <a:xfrm>
            <a:off x="536760" y="3795840"/>
            <a:ext cx="8070480" cy="107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800" b="1" u="none" strike="noStrike">
                <a:solidFill>
                  <a:schemeClr val="lt1"/>
                </a:solidFill>
                <a:uFillTx/>
                <a:latin typeface="Calibri"/>
              </a:rPr>
              <a:t>Минкультуры России поручено сформировать электронный каталог антитеррористических материалов (текстовых, графических, аудио и видео)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1" name="Прямоугольник 18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2" name="Прямоугольник 8"/>
          <p:cNvSpPr/>
          <p:nvPr/>
        </p:nvSpPr>
        <p:spPr>
          <a:xfrm>
            <a:off x="2725200" y="612720"/>
            <a:ext cx="369324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кадровое и методическое обеспечение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63" name="Изображение 23"/>
          <p:cNvPicPr/>
          <p:nvPr/>
        </p:nvPicPr>
        <p:blipFill>
          <a:blip r:embed="rId4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1503000" y="905040"/>
            <a:ext cx="2357280" cy="3153960"/>
          </a:xfrm>
          <a:prstGeom prst="rect">
            <a:avLst/>
          </a:prstGeom>
          <a:ln w="0">
            <a:noFill/>
          </a:ln>
        </p:spPr>
      </p:pic>
      <p:pic>
        <p:nvPicPr>
          <p:cNvPr id="465" name="Изображение 24"/>
          <p:cNvPicPr/>
          <p:nvPr/>
        </p:nvPicPr>
        <p:blipFill>
          <a:blip r:embed="rId4" cstate="print"/>
          <a:stretch/>
        </p:blipFill>
        <p:spPr>
          <a:xfrm>
            <a:off x="5087880" y="873000"/>
            <a:ext cx="2756160" cy="3202200"/>
          </a:xfrm>
          <a:prstGeom prst="rect">
            <a:avLst/>
          </a:prstGeom>
          <a:ln w="0">
            <a:noFill/>
          </a:ln>
        </p:spPr>
      </p:pic>
      <p:sp>
        <p:nvSpPr>
          <p:cNvPr id="466" name="TextBox 465"/>
          <p:cNvSpPr txBox="1"/>
          <p:nvPr/>
        </p:nvSpPr>
        <p:spPr>
          <a:xfrm>
            <a:off x="1889280" y="136800"/>
            <a:ext cx="5500440" cy="94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800" b="1" u="none" strike="noStrike">
                <a:solidFill>
                  <a:srgbClr val="FFFF00"/>
                </a:solidFill>
                <a:uFillTx/>
                <a:latin typeface="Tahoma"/>
              </a:rPr>
              <a:t>ТЕРРОРИЗМ   БЕЗ   БУДУЩЕГО,</a:t>
            </a:r>
            <a:endParaRPr lang="ru-RU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7" name="TextBox 466"/>
          <p:cNvSpPr txBox="1"/>
          <p:nvPr/>
        </p:nvSpPr>
        <p:spPr>
          <a:xfrm>
            <a:off x="1825920" y="4328640"/>
            <a:ext cx="5690880" cy="52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800" b="1" u="none" strike="noStrike">
                <a:solidFill>
                  <a:srgbClr val="FFFF00"/>
                </a:solidFill>
                <a:uFillTx/>
                <a:latin typeface="Tahoma"/>
              </a:rPr>
              <a:t>БУДУЩЕЕ   БЕЗ   ТЕРРОРИЗМА!</a:t>
            </a:r>
            <a:endParaRPr lang="ru-RU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Прямая со стрелкой 18"/>
          <p:cNvCxnSpPr/>
          <p:nvPr/>
        </p:nvCxnSpPr>
        <p:spPr>
          <a:xfrm>
            <a:off x="3767760" y="2433240"/>
            <a:ext cx="936720" cy="360"/>
          </a:xfrm>
          <a:prstGeom prst="straightConnector1">
            <a:avLst/>
          </a:prstGeom>
          <a:ln w="12700">
            <a:solidFill>
              <a:srgbClr val="FFFFFF"/>
            </a:solidFill>
            <a:tailEnd type="arrow" w="med" len="med"/>
          </a:ln>
        </p:spPr>
      </p:cxnSp>
      <p:cxnSp>
        <p:nvCxnSpPr>
          <p:cNvPr id="87" name="Прямая со стрелкой 22"/>
          <p:cNvCxnSpPr/>
          <p:nvPr/>
        </p:nvCxnSpPr>
        <p:spPr>
          <a:xfrm>
            <a:off x="3771000" y="3029760"/>
            <a:ext cx="993600" cy="360"/>
          </a:xfrm>
          <a:prstGeom prst="straightConnector1">
            <a:avLst/>
          </a:prstGeom>
          <a:ln w="12700">
            <a:solidFill>
              <a:srgbClr val="FFFFFF"/>
            </a:solidFill>
            <a:tailEnd type="arrow" w="med" len="med"/>
          </a:ln>
        </p:spPr>
      </p:cxnSp>
      <p:cxnSp>
        <p:nvCxnSpPr>
          <p:cNvPr id="88" name="Прямая со стрелкой 23"/>
          <p:cNvCxnSpPr/>
          <p:nvPr/>
        </p:nvCxnSpPr>
        <p:spPr>
          <a:xfrm>
            <a:off x="3771000" y="3657240"/>
            <a:ext cx="933480" cy="360"/>
          </a:xfrm>
          <a:prstGeom prst="straightConnector1">
            <a:avLst/>
          </a:prstGeom>
          <a:ln w="12700">
            <a:solidFill>
              <a:srgbClr val="FFFFFF"/>
            </a:solidFill>
            <a:tailEnd type="arrow" w="med" len="med"/>
          </a:ln>
        </p:spPr>
      </p:cxnSp>
      <p:cxnSp>
        <p:nvCxnSpPr>
          <p:cNvPr id="89" name="Прямая со стрелкой 24"/>
          <p:cNvCxnSpPr/>
          <p:nvPr/>
        </p:nvCxnSpPr>
        <p:spPr>
          <a:xfrm>
            <a:off x="3767760" y="4339080"/>
            <a:ext cx="996840" cy="360"/>
          </a:xfrm>
          <a:prstGeom prst="straightConnector1">
            <a:avLst/>
          </a:prstGeom>
          <a:ln w="12700">
            <a:solidFill>
              <a:srgbClr val="FFFFFF"/>
            </a:solidFill>
            <a:tailEnd type="arrow" w="med" len="med"/>
          </a:ln>
        </p:spPr>
      </p:cxnSp>
      <p:pic>
        <p:nvPicPr>
          <p:cNvPr id="90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2" descr="\\10.200.189.12\anak\Управление П\3 Отдел\Общая\!!!ДЛЯ ДЕЖУРНОГО!!!\2024\2. ФЕВРАЛЬ\Захаров И.В\Пленарка Безопасности\Для слайдов\Снимок.JPG"/>
          <p:cNvPicPr/>
          <p:nvPr/>
        </p:nvPicPr>
        <p:blipFill>
          <a:blip r:embed="rId4" cstate="print"/>
          <a:stretch/>
        </p:blipFill>
        <p:spPr>
          <a:xfrm>
            <a:off x="658080" y="1347480"/>
            <a:ext cx="2340720" cy="3322800"/>
          </a:xfrm>
          <a:prstGeom prst="rect">
            <a:avLst/>
          </a:prstGeom>
          <a:ln w="0">
            <a:noFill/>
          </a:ln>
        </p:spPr>
      </p:pic>
      <p:sp>
        <p:nvSpPr>
          <p:cNvPr id="92" name="Прямоугольник 21"/>
          <p:cNvSpPr/>
          <p:nvPr/>
        </p:nvSpPr>
        <p:spPr>
          <a:xfrm>
            <a:off x="179280" y="2598840"/>
            <a:ext cx="3298320" cy="129996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050" b="0" u="none" strike="noStrike">
                <a:solidFill>
                  <a:schemeClr val="dk1"/>
                </a:solidFill>
                <a:uFillTx/>
                <a:latin typeface="Times New Roman"/>
              </a:rPr>
              <a:t>ПОРЯДОК </a:t>
            </a:r>
            <a:endParaRPr lang="ru-RU" sz="10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050" b="0" u="none" strike="noStrike">
                <a:solidFill>
                  <a:schemeClr val="dk1"/>
                </a:solidFill>
                <a:uFillTx/>
                <a:latin typeface="Times New Roman"/>
              </a:rPr>
              <a:t>организации и координации деятельности федеральных органов исполнительной власти, исполнительных органов субъектов Российской Федерации и органов местного самоуправления по исполнению Комплексного плана противодействия идеологии терроризма в Российской Федерации</a:t>
            </a:r>
            <a:endParaRPr lang="ru-RU" sz="10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050" b="0" u="none" strike="noStrike">
                <a:solidFill>
                  <a:schemeClr val="dk1"/>
                </a:solidFill>
                <a:uFillTx/>
                <a:latin typeface="Times New Roman"/>
              </a:rPr>
              <a:t>на 2024 – 2028 годы </a:t>
            </a:r>
            <a:endParaRPr lang="ru-RU" sz="10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Скругленный прямоугольник 10"/>
          <p:cNvSpPr/>
          <p:nvPr/>
        </p:nvSpPr>
        <p:spPr>
          <a:xfrm>
            <a:off x="3768120" y="1594440"/>
            <a:ext cx="511668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Предусмотрено наличие: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Скругленный прямоугольник 11"/>
          <p:cNvSpPr/>
          <p:nvPr/>
        </p:nvSpPr>
        <p:spPr>
          <a:xfrm>
            <a:off x="4128120" y="2181240"/>
            <a:ext cx="475668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Головного исполнителя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Скругленный прямоугольник 12"/>
          <p:cNvSpPr/>
          <p:nvPr/>
        </p:nvSpPr>
        <p:spPr>
          <a:xfrm>
            <a:off x="4128120" y="2778120"/>
            <a:ext cx="475668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Ответственных исполнителей из числа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исполнительных органов субъектов РФ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Скругленный прямоугольник 13"/>
          <p:cNvSpPr/>
          <p:nvPr/>
        </p:nvSpPr>
        <p:spPr>
          <a:xfrm>
            <a:off x="4128120" y="3405240"/>
            <a:ext cx="475668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Ответственных должностных лиц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Скругленный прямоугольник 14"/>
          <p:cNvSpPr/>
          <p:nvPr/>
        </p:nvSpPr>
        <p:spPr>
          <a:xfrm>
            <a:off x="4128120" y="4053600"/>
            <a:ext cx="475668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Исполнительно-распорядительных органов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местного самоуправления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8" name="Прямая соединительная линия 15"/>
          <p:cNvCxnSpPr>
            <a:stCxn id="93" idx="1"/>
          </p:cNvCxnSpPr>
          <p:nvPr/>
        </p:nvCxnSpPr>
        <p:spPr>
          <a:xfrm>
            <a:off x="3768120" y="1846080"/>
            <a:ext cx="3240" cy="24955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99" name="Прямоугольник 19"/>
          <p:cNvSpPr/>
          <p:nvPr/>
        </p:nvSpPr>
        <p:spPr>
          <a:xfrm>
            <a:off x="1701360" y="612720"/>
            <a:ext cx="574128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Порядок реализации Комплексного плана на 2024 – 2028 годы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0" name="Прямоугольник 16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1" name="Изображение 1"/>
          <p:cNvPicPr/>
          <p:nvPr/>
        </p:nvPicPr>
        <p:blipFill>
          <a:blip r:embed="rId5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4"/>
          <p:cNvGrpSpPr/>
          <p:nvPr/>
        </p:nvGrpSpPr>
        <p:grpSpPr>
          <a:xfrm>
            <a:off x="4716360" y="1131480"/>
            <a:ext cx="4384800" cy="3960000"/>
            <a:chOff x="4716360" y="1131480"/>
            <a:chExt cx="4384800" cy="3960000"/>
          </a:xfrm>
        </p:grpSpPr>
        <p:sp>
          <p:nvSpPr>
            <p:cNvPr id="103" name="Прямоугольник 36"/>
            <p:cNvSpPr/>
            <p:nvPr/>
          </p:nvSpPr>
          <p:spPr>
            <a:xfrm>
              <a:off x="4716360" y="1156680"/>
              <a:ext cx="4384800" cy="393480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685800">
                <a:lnSpc>
                  <a:spcPct val="100000"/>
                </a:lnSpc>
              </a:pPr>
              <a:endParaRPr lang="ru-RU" sz="1350" b="0" u="none" strike="noStrike">
                <a:solidFill>
                  <a:schemeClr val="lt1"/>
                </a:solidFill>
                <a:uFillTx/>
                <a:latin typeface="Calibri"/>
              </a:endParaRPr>
            </a:p>
          </p:txBody>
        </p:sp>
        <p:sp>
          <p:nvSpPr>
            <p:cNvPr id="104" name="TextBox 37"/>
            <p:cNvSpPr/>
            <p:nvPr/>
          </p:nvSpPr>
          <p:spPr>
            <a:xfrm>
              <a:off x="6849720" y="1131480"/>
              <a:ext cx="223200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685800">
                <a:lnSpc>
                  <a:spcPct val="100000"/>
                </a:lnSpc>
              </a:pPr>
              <a:r>
                <a:rPr lang="ru-RU" sz="2000" b="1" i="1" u="none" strike="noStrike">
                  <a:solidFill>
                    <a:schemeClr val="lt1"/>
                  </a:solidFill>
                  <a:uFillTx/>
                  <a:latin typeface="Calibri"/>
                </a:rPr>
                <a:t>Борьба с терроризмом</a:t>
              </a:r>
              <a:endParaRPr lang="ru-RU" sz="2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05" name="Группа 1"/>
          <p:cNvGrpSpPr/>
          <p:nvPr/>
        </p:nvGrpSpPr>
        <p:grpSpPr>
          <a:xfrm>
            <a:off x="107640" y="1131480"/>
            <a:ext cx="4368960" cy="3960000"/>
            <a:chOff x="107640" y="1131480"/>
            <a:chExt cx="4368960" cy="3960000"/>
          </a:xfrm>
        </p:grpSpPr>
        <p:sp>
          <p:nvSpPr>
            <p:cNvPr id="106" name="Прямоугольник 2"/>
            <p:cNvSpPr/>
            <p:nvPr/>
          </p:nvSpPr>
          <p:spPr>
            <a:xfrm>
              <a:off x="107640" y="1156680"/>
              <a:ext cx="4368960" cy="3934800"/>
            </a:xfrm>
            <a:prstGeom prst="rect">
              <a:avLst/>
            </a:prstGeom>
            <a:solidFill>
              <a:schemeClr val="tx2">
                <a:lumMod val="75000"/>
                <a:alpha val="30000"/>
              </a:schemeClr>
            </a:solidFill>
            <a:ln>
              <a:solidFill>
                <a:srgbClr val="44546A">
                  <a:lumMod val="60000"/>
                  <a:lumOff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685800">
                <a:lnSpc>
                  <a:spcPct val="100000"/>
                </a:lnSpc>
              </a:pPr>
              <a:endParaRPr lang="ru-RU" sz="1350" b="0" u="none" strike="noStrike">
                <a:solidFill>
                  <a:schemeClr val="lt1"/>
                </a:solidFill>
                <a:uFillTx/>
                <a:latin typeface="Calibri"/>
              </a:endParaRPr>
            </a:p>
          </p:txBody>
        </p:sp>
        <p:sp>
          <p:nvSpPr>
            <p:cNvPr id="107" name="TextBox 3"/>
            <p:cNvSpPr/>
            <p:nvPr/>
          </p:nvSpPr>
          <p:spPr>
            <a:xfrm>
              <a:off x="107640" y="1131480"/>
              <a:ext cx="273600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685800">
                <a:lnSpc>
                  <a:spcPct val="100000"/>
                </a:lnSpc>
              </a:pPr>
              <a:r>
                <a:rPr lang="ru-RU" sz="2000" b="1" i="1" u="none" strike="noStrike">
                  <a:solidFill>
                    <a:schemeClr val="lt1"/>
                  </a:solidFill>
                  <a:uFillTx/>
                  <a:latin typeface="Calibri"/>
                </a:rPr>
                <a:t>Профилактика терроризма</a:t>
              </a:r>
              <a:endParaRPr lang="ru-RU" sz="2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08" name="Rectangle 23"/>
          <p:cNvSpPr/>
          <p:nvPr/>
        </p:nvSpPr>
        <p:spPr>
          <a:xfrm>
            <a:off x="2411640" y="3579840"/>
            <a:ext cx="4392000" cy="37260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50000">
                <a:srgbClr val="909090"/>
              </a:gs>
              <a:gs pos="100000">
                <a:srgbClr val="7B7B7B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dk1"/>
                </a:solidFill>
                <a:uFillTx/>
                <a:latin typeface="Calibri"/>
              </a:rPr>
              <a:t>Территориальные органы федеральных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dk1"/>
                </a:solidFill>
                <a:uFillTx/>
                <a:latin typeface="Calibri"/>
              </a:rPr>
              <a:t> органов исполнительной власти и органы власти субъектов РФ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Text Box 3"/>
          <p:cNvSpPr/>
          <p:nvPr/>
        </p:nvSpPr>
        <p:spPr>
          <a:xfrm>
            <a:off x="3490920" y="1527480"/>
            <a:ext cx="2266200" cy="52488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50000">
                <a:srgbClr val="549ADA"/>
              </a:gs>
              <a:gs pos="100000">
                <a:srgbClr val="448AC9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marL="446040"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rgbClr val="FFFFFF"/>
                </a:solidFill>
                <a:uFillTx/>
                <a:latin typeface="Calibri"/>
              </a:rPr>
              <a:t>Национальный антитеррористический 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rgbClr val="FFFFFF"/>
                </a:solidFill>
                <a:uFillTx/>
                <a:latin typeface="Calibri"/>
              </a:rPr>
              <a:t>комитет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Text Box 4"/>
          <p:cNvSpPr/>
          <p:nvPr/>
        </p:nvSpPr>
        <p:spPr>
          <a:xfrm>
            <a:off x="5264280" y="1851840"/>
            <a:ext cx="1539360" cy="372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Федеральный оперативный штаб</a:t>
            </a:r>
            <a:endParaRPr lang="ru-RU" sz="1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111" name="Прямая соединительная линия 6"/>
          <p:cNvCxnSpPr>
            <a:endCxn id="110" idx="3"/>
          </p:cNvCxnSpPr>
          <p:nvPr/>
        </p:nvCxnSpPr>
        <p:spPr>
          <a:xfrm flipH="1" flipV="1">
            <a:off x="6803640" y="2037960"/>
            <a:ext cx="1251360" cy="3600"/>
          </a:xfrm>
          <a:prstGeom prst="straightConnector1">
            <a:avLst/>
          </a:prstGeom>
          <a:ln w="19050">
            <a:solidFill>
              <a:srgbClr val="FFFFFF"/>
            </a:solidFill>
            <a:round/>
          </a:ln>
        </p:spPr>
      </p:cxnSp>
      <p:sp>
        <p:nvSpPr>
          <p:cNvPr id="112" name="Text Box 6"/>
          <p:cNvSpPr/>
          <p:nvPr/>
        </p:nvSpPr>
        <p:spPr>
          <a:xfrm>
            <a:off x="2195640" y="2866680"/>
            <a:ext cx="1953720" cy="52488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50000">
                <a:srgbClr val="549ADA"/>
              </a:gs>
              <a:gs pos="100000">
                <a:srgbClr val="448AC9"/>
              </a:gs>
            </a:gsLst>
            <a:lin ang="5400000"/>
          </a:gradFill>
          <a:ln>
            <a:solidFill>
              <a:srgbClr val="00B0F0"/>
            </a:solidFill>
          </a:ln>
          <a:effectLst>
            <a:outerShdw blurRad="50760" dist="38160" dir="162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rgbClr val="FFFFFF"/>
                </a:solidFill>
                <a:uFillTx/>
                <a:latin typeface="Calibri"/>
              </a:rPr>
              <a:t>Антитеррористические комиссии в субъектах 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rgbClr val="FFFFFF"/>
                </a:solidFill>
                <a:uFillTx/>
                <a:latin typeface="Calibri"/>
              </a:rPr>
              <a:t>Российской Федерации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Text Box 8"/>
          <p:cNvSpPr/>
          <p:nvPr/>
        </p:nvSpPr>
        <p:spPr>
          <a:xfrm>
            <a:off x="5046840" y="2866680"/>
            <a:ext cx="1972800" cy="5248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Оперативные штабы</a:t>
            </a:r>
            <a:endParaRPr lang="ru-RU" sz="12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в субъектах Российской Федерации</a:t>
            </a:r>
            <a:endParaRPr lang="ru-RU" sz="1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4" name="Line 10"/>
          <p:cNvSpPr/>
          <p:nvPr/>
        </p:nvSpPr>
        <p:spPr>
          <a:xfrm>
            <a:off x="3170160" y="1798200"/>
            <a:ext cx="360" cy="1051560"/>
          </a:xfrm>
          <a:prstGeom prst="line">
            <a:avLst/>
          </a:prstGeom>
          <a:ln w="28575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5" name="Line 11"/>
          <p:cNvSpPr/>
          <p:nvPr/>
        </p:nvSpPr>
        <p:spPr>
          <a:xfrm>
            <a:off x="6070320" y="2247480"/>
            <a:ext cx="6480" cy="619200"/>
          </a:xfrm>
          <a:prstGeom prst="line">
            <a:avLst/>
          </a:prstGeom>
          <a:ln w="28575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6" name="Text Box 12"/>
          <p:cNvSpPr/>
          <p:nvPr/>
        </p:nvSpPr>
        <p:spPr>
          <a:xfrm>
            <a:off x="3759480" y="1021320"/>
            <a:ext cx="1694880" cy="4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68400" tIns="34200" rIns="68400" bIns="34200" anchor="t">
            <a:spAutoFit/>
          </a:bodyPr>
          <a:lstStyle/>
          <a:p>
            <a:pPr algn="ctr" defTabSz="684720">
              <a:lnSpc>
                <a:spcPct val="100000"/>
              </a:lnSpc>
            </a:pPr>
            <a:r>
              <a:rPr lang="ru-RU" sz="1200" b="1" u="none" strike="noStrike">
                <a:solidFill>
                  <a:schemeClr val="dk1"/>
                </a:solidFill>
                <a:uFillTx/>
                <a:latin typeface="Calibri"/>
              </a:rPr>
              <a:t>Президент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4720">
              <a:lnSpc>
                <a:spcPct val="100000"/>
              </a:lnSpc>
            </a:pPr>
            <a:r>
              <a:rPr lang="ru-RU" sz="1200" b="1" u="none" strike="noStrike">
                <a:solidFill>
                  <a:schemeClr val="dk1"/>
                </a:solidFill>
                <a:uFillTx/>
                <a:latin typeface="Calibri"/>
              </a:rPr>
              <a:t>Российской Федерации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Text Box 17"/>
          <p:cNvSpPr/>
          <p:nvPr/>
        </p:nvSpPr>
        <p:spPr>
          <a:xfrm>
            <a:off x="3529080" y="2372760"/>
            <a:ext cx="2144520" cy="37260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50000">
                <a:srgbClr val="909090"/>
              </a:gs>
              <a:gs pos="100000">
                <a:srgbClr val="7B7B7B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dk1"/>
                </a:solidFill>
                <a:uFillTx/>
                <a:latin typeface="Calibri"/>
              </a:rPr>
              <a:t>Федеральные органы исполнительной власти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Line 18"/>
          <p:cNvSpPr/>
          <p:nvPr/>
        </p:nvSpPr>
        <p:spPr>
          <a:xfrm>
            <a:off x="4606920" y="2067480"/>
            <a:ext cx="360" cy="304920"/>
          </a:xfrm>
          <a:prstGeom prst="line">
            <a:avLst/>
          </a:prstGeom>
          <a:ln w="28575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9" name="Line 24"/>
          <p:cNvSpPr/>
          <p:nvPr/>
        </p:nvSpPr>
        <p:spPr>
          <a:xfrm>
            <a:off x="2295000" y="3399120"/>
            <a:ext cx="360" cy="712080"/>
          </a:xfrm>
          <a:prstGeom prst="line">
            <a:avLst/>
          </a:prstGeom>
          <a:ln w="28575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0" name="Line 25"/>
          <p:cNvSpPr/>
          <p:nvPr/>
        </p:nvSpPr>
        <p:spPr>
          <a:xfrm>
            <a:off x="6921720" y="3399120"/>
            <a:ext cx="360" cy="712080"/>
          </a:xfrm>
          <a:prstGeom prst="line">
            <a:avLst/>
          </a:prstGeom>
          <a:ln w="28575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1" name="Line 19"/>
          <p:cNvSpPr/>
          <p:nvPr/>
        </p:nvSpPr>
        <p:spPr>
          <a:xfrm>
            <a:off x="4596120" y="1418760"/>
            <a:ext cx="5040" cy="120960"/>
          </a:xfrm>
          <a:prstGeom prst="line">
            <a:avLst/>
          </a:prstGeom>
          <a:ln w="28575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2" name="Line 18"/>
          <p:cNvSpPr/>
          <p:nvPr/>
        </p:nvSpPr>
        <p:spPr>
          <a:xfrm flipH="1">
            <a:off x="4596120" y="2751480"/>
            <a:ext cx="10800" cy="828360"/>
          </a:xfrm>
          <a:prstGeom prst="line">
            <a:avLst/>
          </a:prstGeom>
          <a:ln w="28575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3" name="Прямоугольник 31"/>
          <p:cNvSpPr/>
          <p:nvPr/>
        </p:nvSpPr>
        <p:spPr>
          <a:xfrm>
            <a:off x="1943640" y="4136760"/>
            <a:ext cx="2491920" cy="37260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50000">
                <a:srgbClr val="549ADA"/>
              </a:gs>
              <a:gs pos="100000">
                <a:srgbClr val="448AC9"/>
              </a:gs>
            </a:gsLst>
            <a:lin ang="5400000"/>
          </a:gra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Антитеррористические комиссии  муниципальных образований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33"/>
          <p:cNvSpPr/>
          <p:nvPr/>
        </p:nvSpPr>
        <p:spPr>
          <a:xfrm>
            <a:off x="4774320" y="4136760"/>
            <a:ext cx="2209680" cy="372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Оперативные группы в муниципальных образованиях</a:t>
            </a:r>
            <a:endParaRPr lang="ru-RU" sz="1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5" name="Picture 3" descr="C:\Users\Администратор\Desktop\Pichyginy_ot_Jakovenko\lopata.png"/>
          <p:cNvPicPr/>
          <p:nvPr/>
        </p:nvPicPr>
        <p:blipFill>
          <a:blip r:embed="rId2" cstate="print"/>
          <a:stretch/>
        </p:blipFill>
        <p:spPr>
          <a:xfrm>
            <a:off x="3568680" y="1563480"/>
            <a:ext cx="354960" cy="475200"/>
          </a:xfrm>
          <a:prstGeom prst="rect">
            <a:avLst/>
          </a:prstGeom>
          <a:ln w="0">
            <a:noFill/>
          </a:ln>
        </p:spPr>
      </p:pic>
      <p:sp>
        <p:nvSpPr>
          <p:cNvPr id="126" name="Text Box 8"/>
          <p:cNvSpPr/>
          <p:nvPr/>
        </p:nvSpPr>
        <p:spPr>
          <a:xfrm>
            <a:off x="7071120" y="2866680"/>
            <a:ext cx="1972800" cy="5248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Оперативные штабы</a:t>
            </a:r>
            <a:endParaRPr lang="ru-RU" sz="12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в морских районах (бассейнах)</a:t>
            </a:r>
            <a:endParaRPr lang="ru-RU" sz="1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7" name="Прямоугольник 32"/>
          <p:cNvSpPr/>
          <p:nvPr/>
        </p:nvSpPr>
        <p:spPr>
          <a:xfrm>
            <a:off x="7071120" y="4127040"/>
            <a:ext cx="1985040" cy="5248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Оперативные группы в морских районах (бассейнах)</a:t>
            </a:r>
            <a:endParaRPr lang="ru-RU" sz="1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8" name="Line 25"/>
          <p:cNvSpPr/>
          <p:nvPr/>
        </p:nvSpPr>
        <p:spPr>
          <a:xfrm>
            <a:off x="8056800" y="3399120"/>
            <a:ext cx="6840" cy="712080"/>
          </a:xfrm>
          <a:prstGeom prst="line">
            <a:avLst/>
          </a:prstGeom>
          <a:ln w="28575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9" name="Line 10"/>
          <p:cNvSpPr/>
          <p:nvPr/>
        </p:nvSpPr>
        <p:spPr>
          <a:xfrm>
            <a:off x="8054640" y="2025720"/>
            <a:ext cx="360" cy="840960"/>
          </a:xfrm>
          <a:prstGeom prst="line">
            <a:avLst/>
          </a:prstGeom>
          <a:ln w="28575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0" name="Rectangle 23"/>
          <p:cNvSpPr/>
          <p:nvPr/>
        </p:nvSpPr>
        <p:spPr>
          <a:xfrm>
            <a:off x="2411640" y="4722840"/>
            <a:ext cx="4392000" cy="2203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50000">
                <a:srgbClr val="909090"/>
              </a:gs>
              <a:gs pos="100000">
                <a:srgbClr val="7B7B7B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 defTabSz="684720">
              <a:lnSpc>
                <a:spcPts val="1199"/>
              </a:lnSpc>
            </a:pPr>
            <a:r>
              <a:rPr lang="ru-RU" sz="1200" b="1" u="none" strike="noStrike">
                <a:solidFill>
                  <a:schemeClr val="dk1"/>
                </a:solidFill>
                <a:uFillTx/>
                <a:latin typeface="Calibri"/>
              </a:rPr>
              <a:t>Органы местного самоуправления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Line 18"/>
          <p:cNvSpPr/>
          <p:nvPr/>
        </p:nvSpPr>
        <p:spPr>
          <a:xfrm>
            <a:off x="4596120" y="3985560"/>
            <a:ext cx="360" cy="736920"/>
          </a:xfrm>
          <a:prstGeom prst="line">
            <a:avLst/>
          </a:prstGeom>
          <a:ln w="28575">
            <a:solidFill>
              <a:srgbClr val="FFFF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endParaRPr lang="ru-RU" sz="1200" b="1" u="none" strike="noStrike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32" name="Группа 40"/>
          <p:cNvGrpSpPr/>
          <p:nvPr/>
        </p:nvGrpSpPr>
        <p:grpSpPr>
          <a:xfrm>
            <a:off x="34920" y="2362680"/>
            <a:ext cx="9144000" cy="461520"/>
            <a:chOff x="34920" y="2362680"/>
            <a:chExt cx="9144000" cy="461520"/>
          </a:xfrm>
        </p:grpSpPr>
        <p:cxnSp>
          <p:nvCxnSpPr>
            <p:cNvPr id="133" name="Прямая соединительная линия 41"/>
            <p:cNvCxnSpPr/>
            <p:nvPr/>
          </p:nvCxnSpPr>
          <p:spPr>
            <a:xfrm flipH="1">
              <a:off x="34920" y="2824200"/>
              <a:ext cx="9144360" cy="360"/>
            </a:xfrm>
            <a:prstGeom prst="straightConnector1">
              <a:avLst/>
            </a:prstGeom>
            <a:ln>
              <a:solidFill>
                <a:srgbClr val="70AD47"/>
              </a:solidFill>
            </a:ln>
          </p:spPr>
        </p:cxnSp>
        <p:sp>
          <p:nvSpPr>
            <p:cNvPr id="134" name="TextBox 42"/>
            <p:cNvSpPr/>
            <p:nvPr/>
          </p:nvSpPr>
          <p:spPr>
            <a:xfrm>
              <a:off x="118440" y="2362680"/>
              <a:ext cx="1475280" cy="4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685800">
                <a:lnSpc>
                  <a:spcPct val="100000"/>
                </a:lnSpc>
              </a:pPr>
              <a:r>
                <a:rPr lang="ru-RU" sz="1100" b="0" i="1" u="none" strike="noStrike">
                  <a:solidFill>
                    <a:srgbClr val="FFC000"/>
                  </a:solidFill>
                  <a:uFillTx/>
                  <a:latin typeface="Calibri"/>
                </a:rPr>
                <a:t>Федеральный уровень</a:t>
              </a:r>
              <a:endParaRPr lang="ru-RU" sz="11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35" name="Группа 43"/>
          <p:cNvGrpSpPr/>
          <p:nvPr/>
        </p:nvGrpSpPr>
        <p:grpSpPr>
          <a:xfrm>
            <a:off x="-36360" y="3512160"/>
            <a:ext cx="9180360" cy="461520"/>
            <a:chOff x="-36360" y="3512160"/>
            <a:chExt cx="9180360" cy="461520"/>
          </a:xfrm>
        </p:grpSpPr>
        <p:cxnSp>
          <p:nvCxnSpPr>
            <p:cNvPr id="136" name="Прямая соединительная линия 44"/>
            <p:cNvCxnSpPr/>
            <p:nvPr/>
          </p:nvCxnSpPr>
          <p:spPr>
            <a:xfrm flipH="1">
              <a:off x="-36360" y="3973680"/>
              <a:ext cx="9180720" cy="360"/>
            </a:xfrm>
            <a:prstGeom prst="straightConnector1">
              <a:avLst/>
            </a:prstGeom>
            <a:ln>
              <a:solidFill>
                <a:srgbClr val="70AD47"/>
              </a:solidFill>
            </a:ln>
          </p:spPr>
        </p:cxnSp>
        <p:sp>
          <p:nvSpPr>
            <p:cNvPr id="137" name="TextBox 45"/>
            <p:cNvSpPr/>
            <p:nvPr/>
          </p:nvSpPr>
          <p:spPr>
            <a:xfrm>
              <a:off x="118440" y="3512160"/>
              <a:ext cx="1151640" cy="4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685800">
                <a:lnSpc>
                  <a:spcPct val="100000"/>
                </a:lnSpc>
              </a:pPr>
              <a:r>
                <a:rPr lang="ru-RU" sz="1100" b="0" i="1" u="none" strike="noStrike">
                  <a:solidFill>
                    <a:srgbClr val="FFC000"/>
                  </a:solidFill>
                  <a:uFillTx/>
                  <a:latin typeface="Calibri"/>
                </a:rPr>
                <a:t>Региональный уровень</a:t>
              </a:r>
              <a:endParaRPr lang="ru-RU" sz="11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38" name="Группа 46"/>
          <p:cNvGrpSpPr/>
          <p:nvPr/>
        </p:nvGrpSpPr>
        <p:grpSpPr>
          <a:xfrm>
            <a:off x="-18720" y="4517280"/>
            <a:ext cx="9180000" cy="502560"/>
            <a:chOff x="-18720" y="4517280"/>
            <a:chExt cx="9180000" cy="502560"/>
          </a:xfrm>
        </p:grpSpPr>
        <p:cxnSp>
          <p:nvCxnSpPr>
            <p:cNvPr id="139" name="Прямая соединительная линия 47"/>
            <p:cNvCxnSpPr/>
            <p:nvPr/>
          </p:nvCxnSpPr>
          <p:spPr>
            <a:xfrm flipH="1">
              <a:off x="-18720" y="5019840"/>
              <a:ext cx="9180360" cy="360"/>
            </a:xfrm>
            <a:prstGeom prst="straightConnector1">
              <a:avLst/>
            </a:prstGeom>
            <a:ln>
              <a:solidFill>
                <a:srgbClr val="70AD47"/>
              </a:solidFill>
            </a:ln>
          </p:spPr>
        </p:cxnSp>
        <p:sp>
          <p:nvSpPr>
            <p:cNvPr id="140" name="TextBox 48"/>
            <p:cNvSpPr/>
            <p:nvPr/>
          </p:nvSpPr>
          <p:spPr>
            <a:xfrm>
              <a:off x="107640" y="4517280"/>
              <a:ext cx="1295640" cy="4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685800">
                <a:lnSpc>
                  <a:spcPct val="100000"/>
                </a:lnSpc>
              </a:pPr>
              <a:r>
                <a:rPr lang="ru-RU" sz="1100" b="0" i="1" u="none" strike="noStrike">
                  <a:solidFill>
                    <a:srgbClr val="FFC000"/>
                  </a:solidFill>
                  <a:uFillTx/>
                  <a:latin typeface="Calibri"/>
                </a:rPr>
                <a:t>Муниципальный уровень</a:t>
              </a:r>
              <a:endParaRPr lang="ru-RU" sz="11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pic>
        <p:nvPicPr>
          <p:cNvPr id="141" name="Picture 3" descr="C:\Users\Администратор\Desktop\Pichyginy_ot_Jakovenko\lopata.png"/>
          <p:cNvPicPr/>
          <p:nvPr/>
        </p:nvPicPr>
        <p:blipFill>
          <a:blip r:embed="rId3" cstate="print"/>
          <a:stretch/>
        </p:blipFill>
        <p:spPr>
          <a:xfrm>
            <a:off x="224280" y="71280"/>
            <a:ext cx="747000" cy="999720"/>
          </a:xfrm>
          <a:prstGeom prst="rect">
            <a:avLst/>
          </a:prstGeom>
          <a:ln w="0">
            <a:noFill/>
          </a:ln>
        </p:spPr>
      </p:pic>
      <p:cxnSp>
        <p:nvCxnSpPr>
          <p:cNvPr id="142" name="Прямая соединительная линия 52"/>
          <p:cNvCxnSpPr/>
          <p:nvPr/>
        </p:nvCxnSpPr>
        <p:spPr>
          <a:xfrm flipH="1">
            <a:off x="3170160" y="1798200"/>
            <a:ext cx="320400" cy="360"/>
          </a:xfrm>
          <a:prstGeom prst="straightConnector1">
            <a:avLst/>
          </a:prstGeom>
          <a:ln w="19050">
            <a:solidFill>
              <a:srgbClr val="FFFFFF"/>
            </a:solidFill>
            <a:round/>
          </a:ln>
        </p:spPr>
      </p:cxnSp>
      <p:sp>
        <p:nvSpPr>
          <p:cNvPr id="143" name="Прямоугольник 53"/>
          <p:cNvSpPr/>
          <p:nvPr/>
        </p:nvSpPr>
        <p:spPr>
          <a:xfrm>
            <a:off x="2148840" y="141480"/>
            <a:ext cx="4950000" cy="821160"/>
          </a:xfrm>
          <a:prstGeom prst="rect">
            <a:avLst/>
          </a:prstGeom>
          <a:noFill/>
          <a:ln w="0">
            <a:noFill/>
          </a:ln>
          <a:effectLst>
            <a:outerShdw blurRad="50760" dist="38160" algn="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2400" b="1" u="none" strike="noStrike" spc="119">
                <a:solidFill>
                  <a:schemeClr val="lt1"/>
                </a:solidFill>
                <a:uFillTx/>
                <a:latin typeface="Calibri"/>
              </a:rPr>
              <a:t>Общегосударственная система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2400" b="1" u="none" strike="noStrike" spc="119">
                <a:solidFill>
                  <a:schemeClr val="lt1"/>
                </a:solidFill>
                <a:uFillTx/>
                <a:latin typeface="Calibri"/>
              </a:rPr>
              <a:t>противодействия терроризму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44" name="Изображение 2"/>
          <p:cNvPicPr/>
          <p:nvPr/>
        </p:nvPicPr>
        <p:blipFill>
          <a:blip r:embed="rId4" cstate="print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Скругленный прямоугольник 25"/>
          <p:cNvSpPr/>
          <p:nvPr/>
        </p:nvSpPr>
        <p:spPr>
          <a:xfrm>
            <a:off x="344880" y="1766520"/>
            <a:ext cx="2179440" cy="259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600" b="1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6" name="Скругленный прямоугольник 12"/>
          <p:cNvSpPr/>
          <p:nvPr/>
        </p:nvSpPr>
        <p:spPr>
          <a:xfrm>
            <a:off x="419040" y="1940760"/>
            <a:ext cx="2001960" cy="846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1600" b="1" u="none" strike="noStrike">
                <a:solidFill>
                  <a:srgbClr val="FFFF00"/>
                </a:solidFill>
                <a:uFillTx/>
                <a:latin typeface="Calibri"/>
              </a:rPr>
              <a:t>Руководитель</a:t>
            </a:r>
            <a:r>
              <a:rPr sz="1600"/>
              <a:t/>
            </a:r>
            <a:br>
              <a:rPr sz="1600"/>
            </a:br>
            <a:r>
              <a:rPr lang="ru-RU" sz="1600" b="1" u="none" strike="noStrike">
                <a:solidFill>
                  <a:srgbClr val="FFFF00"/>
                </a:solidFill>
                <a:uFillTx/>
                <a:latin typeface="Calibri"/>
              </a:rPr>
              <a:t>ТО ФОИВ или подведомственной организации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Скругленный прямоугольник 8"/>
          <p:cNvSpPr/>
          <p:nvPr/>
        </p:nvSpPr>
        <p:spPr>
          <a:xfrm>
            <a:off x="3232440" y="2588760"/>
            <a:ext cx="2907360" cy="648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Организация ежегодного планирования по реализации мероприятий КП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и направление плана в аппарат АТК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Скругленный прямоугольник 13"/>
          <p:cNvSpPr/>
          <p:nvPr/>
        </p:nvSpPr>
        <p:spPr>
          <a:xfrm>
            <a:off x="3155400" y="1765440"/>
            <a:ext cx="2907360" cy="598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Назначение уполномоченных ответственных должностных лиц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и подразделений в ТО ФОИВ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Скругленный прямоугольник 15"/>
          <p:cNvSpPr/>
          <p:nvPr/>
        </p:nvSpPr>
        <p:spPr>
          <a:xfrm>
            <a:off x="3240360" y="3423600"/>
            <a:ext cx="2907360" cy="724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Участие (по запросу) в заседаниях АТК 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и региональной рабочей группы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по исполнению КП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0" name="Прямая со стрелкой 3"/>
          <p:cNvCxnSpPr>
            <a:endCxn id="148" idx="1"/>
          </p:cNvCxnSpPr>
          <p:nvPr/>
        </p:nvCxnSpPr>
        <p:spPr>
          <a:xfrm>
            <a:off x="2689560" y="2064600"/>
            <a:ext cx="46620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151" name="Прямая со стрелкой 31"/>
          <p:cNvCxnSpPr/>
          <p:nvPr/>
        </p:nvCxnSpPr>
        <p:spPr>
          <a:xfrm>
            <a:off x="2694960" y="2922120"/>
            <a:ext cx="53748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152" name="Прямая со стрелкой 17"/>
          <p:cNvCxnSpPr/>
          <p:nvPr/>
        </p:nvCxnSpPr>
        <p:spPr>
          <a:xfrm flipH="1">
            <a:off x="2679120" y="2064600"/>
            <a:ext cx="10440" cy="17215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153" name="PlaceHolder 1"/>
          <p:cNvSpPr>
            <a:spLocks noGrp="1"/>
          </p:cNvSpPr>
          <p:nvPr>
            <p:ph type="sldNum" idx="37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1AE8DEB8-722E-48AB-8EEE-E383AC2323D4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5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4" name="Правая фигурная скобка 19"/>
          <p:cNvSpPr/>
          <p:nvPr/>
        </p:nvSpPr>
        <p:spPr>
          <a:xfrm rot="10800000" flipH="1">
            <a:off x="6243840" y="1305720"/>
            <a:ext cx="275040" cy="3461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5" name="Скругленный прямоугольник 21"/>
          <p:cNvSpPr/>
          <p:nvPr/>
        </p:nvSpPr>
        <p:spPr>
          <a:xfrm>
            <a:off x="6716880" y="2673000"/>
            <a:ext cx="2297160" cy="63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Реализация мероприятий Комплексного плана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Скругленный прямоугольник 18"/>
          <p:cNvSpPr/>
          <p:nvPr/>
        </p:nvSpPr>
        <p:spPr>
          <a:xfrm>
            <a:off x="446760" y="2877480"/>
            <a:ext cx="2001960" cy="1351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i="1" u="none" strike="noStrike">
                <a:solidFill>
                  <a:schemeClr val="lt1"/>
                </a:solidFill>
                <a:uFillTx/>
                <a:latin typeface="Calibri"/>
              </a:rPr>
              <a:t>Общее руководство</a:t>
            </a:r>
            <a:r>
              <a:rPr sz="1200"/>
              <a:t/>
            </a:r>
            <a:br>
              <a:rPr sz="1200"/>
            </a:br>
            <a:r>
              <a:rPr lang="ru-RU" sz="1200" b="1" i="1" u="none" strike="noStrike">
                <a:solidFill>
                  <a:schemeClr val="lt1"/>
                </a:solidFill>
                <a:uFillTx/>
                <a:latin typeface="Calibri"/>
              </a:rPr>
              <a:t>и контроль за реализацией мероприятий КП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7" name="Прямая со стрелкой 36"/>
          <p:cNvCxnSpPr/>
          <p:nvPr/>
        </p:nvCxnSpPr>
        <p:spPr>
          <a:xfrm flipV="1">
            <a:off x="2702520" y="3785760"/>
            <a:ext cx="523080" cy="108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158" name="Прямая соединительная линия 51"/>
          <p:cNvCxnSpPr/>
          <p:nvPr/>
        </p:nvCxnSpPr>
        <p:spPr>
          <a:xfrm>
            <a:off x="2524320" y="2922120"/>
            <a:ext cx="16596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159" name="Прямоугольник 5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0" name="Прямоугольник 60"/>
          <p:cNvSpPr/>
          <p:nvPr/>
        </p:nvSpPr>
        <p:spPr>
          <a:xfrm>
            <a:off x="2617920" y="612720"/>
            <a:ext cx="3908160" cy="59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порядок реализации Комплексного плана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на региональном уровне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61" name="Picture 3" descr="C:\Users\Администратор\Desktop\Pichyginy_ot_Jakovenko\lopata.png"/>
          <p:cNvPicPr/>
          <p:nvPr/>
        </p:nvPicPr>
        <p:blipFill>
          <a:blip r:embed="rId2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pic>
        <p:nvPicPr>
          <p:cNvPr id="162" name="Изображение 3"/>
          <p:cNvPicPr/>
          <p:nvPr/>
        </p:nvPicPr>
        <p:blipFill>
          <a:blip r:embed="rId3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Скругленный прямоугольник 25"/>
          <p:cNvSpPr/>
          <p:nvPr/>
        </p:nvSpPr>
        <p:spPr>
          <a:xfrm>
            <a:off x="345600" y="1534320"/>
            <a:ext cx="2179440" cy="2916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600" b="1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4" name="Скругленный прямоугольник 12"/>
          <p:cNvSpPr/>
          <p:nvPr/>
        </p:nvSpPr>
        <p:spPr>
          <a:xfrm>
            <a:off x="424440" y="1719000"/>
            <a:ext cx="2001960" cy="565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600" b="1" u="none" strike="noStrike">
                <a:solidFill>
                  <a:srgbClr val="FFFF00"/>
                </a:solidFill>
                <a:uFillTx/>
                <a:latin typeface="Calibri"/>
              </a:rPr>
              <a:t>Высшее должностное лицо субъектов РФ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Скругленный прямоугольник 8"/>
          <p:cNvSpPr/>
          <p:nvPr/>
        </p:nvSpPr>
        <p:spPr>
          <a:xfrm>
            <a:off x="3202200" y="1985760"/>
            <a:ext cx="2907360" cy="541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Определение обязанностей уполномоченных ответственных должностных лиц и подведомственных организаций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Скругленный прямоугольник 13"/>
          <p:cNvSpPr/>
          <p:nvPr/>
        </p:nvSpPr>
        <p:spPr>
          <a:xfrm>
            <a:off x="3178440" y="1384200"/>
            <a:ext cx="2907360" cy="52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Назначение уполномоченных ответственных должностных лиц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и головного ИО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Скругленный прямоугольник 15"/>
          <p:cNvSpPr/>
          <p:nvPr/>
        </p:nvSpPr>
        <p:spPr>
          <a:xfrm>
            <a:off x="3202200" y="2607480"/>
            <a:ext cx="2907360" cy="565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7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Разработка регламентов деятельности уполномоченных ответственных должностных лиц  и подведомственных организаций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8" name="Прямая со стрелкой 3"/>
          <p:cNvCxnSpPr/>
          <p:nvPr/>
        </p:nvCxnSpPr>
        <p:spPr>
          <a:xfrm>
            <a:off x="2681280" y="1643400"/>
            <a:ext cx="522360" cy="360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169" name="Прямая со стрелкой 31"/>
          <p:cNvCxnSpPr/>
          <p:nvPr/>
        </p:nvCxnSpPr>
        <p:spPr>
          <a:xfrm>
            <a:off x="2688480" y="2258640"/>
            <a:ext cx="52884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170" name="Прямая со стрелкой 16"/>
          <p:cNvCxnSpPr/>
          <p:nvPr/>
        </p:nvCxnSpPr>
        <p:spPr>
          <a:xfrm>
            <a:off x="2693520" y="4262760"/>
            <a:ext cx="530280" cy="828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171" name="Прямая со стрелкой 17"/>
          <p:cNvCxnSpPr/>
          <p:nvPr/>
        </p:nvCxnSpPr>
        <p:spPr>
          <a:xfrm>
            <a:off x="2677320" y="1643400"/>
            <a:ext cx="16560" cy="2619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172" name="PlaceHolder 1"/>
          <p:cNvSpPr>
            <a:spLocks noGrp="1"/>
          </p:cNvSpPr>
          <p:nvPr>
            <p:ph type="sldNum" idx="38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63F19465-E029-43A1-AC66-E815BA46BD5B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6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3" name="Правая фигурная скобка 19"/>
          <p:cNvSpPr/>
          <p:nvPr/>
        </p:nvSpPr>
        <p:spPr>
          <a:xfrm rot="10800000" flipH="1">
            <a:off x="6183000" y="1262160"/>
            <a:ext cx="275040" cy="3461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4" name="Скругленный прямоугольник 21"/>
          <p:cNvSpPr/>
          <p:nvPr/>
        </p:nvSpPr>
        <p:spPr>
          <a:xfrm>
            <a:off x="6690960" y="2673000"/>
            <a:ext cx="2297160" cy="63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Реализация мероприятий Комплексного плана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Скругленный прямоугольник 18"/>
          <p:cNvSpPr/>
          <p:nvPr/>
        </p:nvSpPr>
        <p:spPr>
          <a:xfrm>
            <a:off x="424440" y="2369880"/>
            <a:ext cx="2001960" cy="605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i="1" u="none" strike="noStrike">
                <a:solidFill>
                  <a:schemeClr val="lt1"/>
                </a:solidFill>
                <a:uFillTx/>
                <a:latin typeface="Calibri"/>
              </a:rPr>
              <a:t>Общее руководство</a:t>
            </a:r>
            <a:r>
              <a:rPr sz="1200"/>
              <a:t/>
            </a:r>
            <a:br>
              <a:rPr sz="1200"/>
            </a:br>
            <a:r>
              <a:rPr lang="ru-RU" sz="1200" b="1" i="1" u="none" strike="noStrike">
                <a:solidFill>
                  <a:schemeClr val="lt1"/>
                </a:solidFill>
                <a:uFillTx/>
                <a:latin typeface="Calibri"/>
              </a:rPr>
              <a:t>и контроль за реализацией мероприятий КП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Скругленный прямоугольник 23"/>
          <p:cNvSpPr/>
          <p:nvPr/>
        </p:nvSpPr>
        <p:spPr>
          <a:xfrm>
            <a:off x="424440" y="3081600"/>
            <a:ext cx="2001960" cy="563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i="1" u="none" strike="noStrike">
                <a:solidFill>
                  <a:schemeClr val="lt1"/>
                </a:solidFill>
                <a:uFillTx/>
                <a:latin typeface="Calibri"/>
              </a:rPr>
              <a:t>Контроль за ежегодным планированием мероприятий по КП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Скругленный прямоугольник 32"/>
          <p:cNvSpPr/>
          <p:nvPr/>
        </p:nvSpPr>
        <p:spPr>
          <a:xfrm>
            <a:off x="435960" y="3740400"/>
            <a:ext cx="2001960" cy="563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i="1" u="none" strike="noStrike">
                <a:solidFill>
                  <a:schemeClr val="lt1"/>
                </a:solidFill>
                <a:uFillTx/>
                <a:latin typeface="Calibri"/>
              </a:rPr>
              <a:t>Организация разработки программ (подпрограмм)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Скругленный прямоугольник 33"/>
          <p:cNvSpPr/>
          <p:nvPr/>
        </p:nvSpPr>
        <p:spPr>
          <a:xfrm>
            <a:off x="3223440" y="3269880"/>
            <a:ext cx="2907360" cy="585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Организация деятельности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ИО по оказанию методической помощи ОМСУ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9" name="Прямая со стрелкой 36"/>
          <p:cNvCxnSpPr>
            <a:endCxn id="167" idx="1"/>
          </p:cNvCxnSpPr>
          <p:nvPr/>
        </p:nvCxnSpPr>
        <p:spPr>
          <a:xfrm>
            <a:off x="2530080" y="2890440"/>
            <a:ext cx="67248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sp>
        <p:nvSpPr>
          <p:cNvPr id="180" name="Прямоугольник 5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1" name="Прямоугольник 60"/>
          <p:cNvSpPr/>
          <p:nvPr/>
        </p:nvSpPr>
        <p:spPr>
          <a:xfrm>
            <a:off x="2617920" y="612720"/>
            <a:ext cx="3908160" cy="59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порядок реализации Комплексного плана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на региональном уровне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82" name="Picture 3" descr="C:\Users\Администратор\Desktop\Pichyginy_ot_Jakovenko\lopata.png"/>
          <p:cNvPicPr/>
          <p:nvPr/>
        </p:nvPicPr>
        <p:blipFill>
          <a:blip r:embed="rId2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183" name="Скругленный прямоугольник 34"/>
          <p:cNvSpPr/>
          <p:nvPr/>
        </p:nvSpPr>
        <p:spPr>
          <a:xfrm>
            <a:off x="3223440" y="3956040"/>
            <a:ext cx="2907360" cy="584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Определение состава региональной рабочей группы по реализации мероприятий КП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4" name="Прямая со стрелкой 41"/>
          <p:cNvCxnSpPr/>
          <p:nvPr/>
        </p:nvCxnSpPr>
        <p:spPr>
          <a:xfrm>
            <a:off x="2689560" y="3562560"/>
            <a:ext cx="52920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pic>
        <p:nvPicPr>
          <p:cNvPr id="185" name="Изображение 4"/>
          <p:cNvPicPr/>
          <p:nvPr/>
        </p:nvPicPr>
        <p:blipFill>
          <a:blip r:embed="rId3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Скругленный прямоугольник 25"/>
          <p:cNvSpPr/>
          <p:nvPr/>
        </p:nvSpPr>
        <p:spPr>
          <a:xfrm>
            <a:off x="307080" y="1995840"/>
            <a:ext cx="2179440" cy="187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600" b="1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87" name="Скругленный прямоугольник 12"/>
          <p:cNvSpPr/>
          <p:nvPr/>
        </p:nvSpPr>
        <p:spPr>
          <a:xfrm>
            <a:off x="394560" y="2187000"/>
            <a:ext cx="2001960" cy="654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1600" b="1" u="none" strike="noStrike">
                <a:solidFill>
                  <a:srgbClr val="FFFF00"/>
                </a:solidFill>
                <a:uFillTx/>
                <a:latin typeface="Calibri"/>
              </a:rPr>
              <a:t>Головной исполнитель субъекта РФ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Скругленный прямоугольник 8"/>
          <p:cNvSpPr/>
          <p:nvPr/>
        </p:nvSpPr>
        <p:spPr>
          <a:xfrm>
            <a:off x="3232800" y="2228400"/>
            <a:ext cx="2907360" cy="648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Проведение совещаний региональной рабочей группы по исполнению КП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Скругленный прямоугольник 13"/>
          <p:cNvSpPr/>
          <p:nvPr/>
        </p:nvSpPr>
        <p:spPr>
          <a:xfrm>
            <a:off x="3215160" y="1467360"/>
            <a:ext cx="2907360" cy="598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Организация планирования мероприятий по КП ответственными исполнителями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с указанием ими мероприятий ОМСУ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Скругленный прямоугольник 15"/>
          <p:cNvSpPr/>
          <p:nvPr/>
        </p:nvSpPr>
        <p:spPr>
          <a:xfrm>
            <a:off x="3212640" y="3041280"/>
            <a:ext cx="2909520" cy="724320"/>
          </a:xfrm>
          <a:prstGeom prst="roundRect">
            <a:avLst>
              <a:gd name="adj" fmla="val 19224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7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Внесение предложений о заслушивании исполнителей и (или) глав ОМСУ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на заседаниях АТК, а также об организации разработки государственных (муниципальных) госпрограмм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1" name="Прямая со стрелкой 3"/>
          <p:cNvCxnSpPr/>
          <p:nvPr/>
        </p:nvCxnSpPr>
        <p:spPr>
          <a:xfrm flipV="1">
            <a:off x="2695680" y="1757160"/>
            <a:ext cx="527760" cy="972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192" name="Прямая со стрелкой 31"/>
          <p:cNvCxnSpPr>
            <a:endCxn id="188" idx="1"/>
          </p:cNvCxnSpPr>
          <p:nvPr/>
        </p:nvCxnSpPr>
        <p:spPr>
          <a:xfrm>
            <a:off x="2695680" y="2552760"/>
            <a:ext cx="53748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193" name="Прямая со стрелкой 16"/>
          <p:cNvCxnSpPr/>
          <p:nvPr/>
        </p:nvCxnSpPr>
        <p:spPr>
          <a:xfrm>
            <a:off x="2689560" y="4248360"/>
            <a:ext cx="552960" cy="57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194" name="Прямая со стрелкой 17"/>
          <p:cNvCxnSpPr/>
          <p:nvPr/>
        </p:nvCxnSpPr>
        <p:spPr>
          <a:xfrm>
            <a:off x="2689560" y="1766520"/>
            <a:ext cx="6480" cy="248220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195" name="PlaceHolder 1"/>
          <p:cNvSpPr>
            <a:spLocks noGrp="1"/>
          </p:cNvSpPr>
          <p:nvPr>
            <p:ph type="sldNum" idx="39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85A804E4-8631-4018-A49C-26B5A124B9D6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7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96" name="Правая фигурная скобка 19"/>
          <p:cNvSpPr/>
          <p:nvPr/>
        </p:nvSpPr>
        <p:spPr>
          <a:xfrm rot="10800000" flipH="1">
            <a:off x="6243840" y="1305720"/>
            <a:ext cx="275040" cy="3461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7" name="Скругленный прямоугольник 21"/>
          <p:cNvSpPr/>
          <p:nvPr/>
        </p:nvSpPr>
        <p:spPr>
          <a:xfrm>
            <a:off x="6716880" y="2673000"/>
            <a:ext cx="2297160" cy="63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Реализация мероприятий Комплексного плана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Скругленный прямоугольник 18"/>
          <p:cNvSpPr/>
          <p:nvPr/>
        </p:nvSpPr>
        <p:spPr>
          <a:xfrm>
            <a:off x="402120" y="2958120"/>
            <a:ext cx="2001960" cy="70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i="1" u="none" strike="noStrike">
                <a:solidFill>
                  <a:schemeClr val="lt1"/>
                </a:solidFill>
                <a:uFillTx/>
                <a:latin typeface="Calibri"/>
              </a:rPr>
              <a:t>Координация работы ответственных исполнителей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Скругленный прямоугольник 33"/>
          <p:cNvSpPr/>
          <p:nvPr/>
        </p:nvSpPr>
        <p:spPr>
          <a:xfrm>
            <a:off x="3242520" y="3917160"/>
            <a:ext cx="2907360" cy="662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Ежемесячный и итоговый контроль исполнения КП, информирование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 его результатах аппарат АТК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00" name="Прямая со стрелкой 36"/>
          <p:cNvCxnSpPr/>
          <p:nvPr/>
        </p:nvCxnSpPr>
        <p:spPr>
          <a:xfrm>
            <a:off x="2685600" y="3390840"/>
            <a:ext cx="546840" cy="972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201" name="Прямая соединительная линия 51"/>
          <p:cNvCxnSpPr/>
          <p:nvPr/>
        </p:nvCxnSpPr>
        <p:spPr>
          <a:xfrm>
            <a:off x="2486520" y="2931480"/>
            <a:ext cx="20340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202" name="Прямоугольник 5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3" name="Прямоугольник 60"/>
          <p:cNvSpPr/>
          <p:nvPr/>
        </p:nvSpPr>
        <p:spPr>
          <a:xfrm>
            <a:off x="2617920" y="612720"/>
            <a:ext cx="3908160" cy="59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порядок реализации Комплексного плана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на региональном уровне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04" name="Picture 3" descr="C:\Users\Администратор\Desktop\Pichyginy_ot_Jakovenko\lopata.png"/>
          <p:cNvPicPr/>
          <p:nvPr/>
        </p:nvPicPr>
        <p:blipFill>
          <a:blip r:embed="rId2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pic>
        <p:nvPicPr>
          <p:cNvPr id="205" name="Изображение 6"/>
          <p:cNvPicPr/>
          <p:nvPr/>
        </p:nvPicPr>
        <p:blipFill>
          <a:blip r:embed="rId3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Скругленный прямоугольник 25"/>
          <p:cNvSpPr/>
          <p:nvPr/>
        </p:nvSpPr>
        <p:spPr>
          <a:xfrm>
            <a:off x="307080" y="1995840"/>
            <a:ext cx="2179440" cy="187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600" b="1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07" name="Скругленный прямоугольник 12"/>
          <p:cNvSpPr/>
          <p:nvPr/>
        </p:nvSpPr>
        <p:spPr>
          <a:xfrm>
            <a:off x="395280" y="2256120"/>
            <a:ext cx="2001960" cy="1351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1600" b="1" u="none" strike="noStrike">
                <a:solidFill>
                  <a:srgbClr val="FFFF00"/>
                </a:solidFill>
                <a:uFillTx/>
                <a:latin typeface="Calibri"/>
              </a:rPr>
              <a:t>Главы муниципальных образований</a:t>
            </a:r>
            <a:r>
              <a:rPr sz="1600"/>
              <a:t/>
            </a:r>
            <a:br>
              <a:rPr sz="1600"/>
            </a:br>
            <a:r>
              <a:rPr lang="ru-RU" sz="1600" b="1" u="none" strike="noStrike">
                <a:solidFill>
                  <a:srgbClr val="FFFF00"/>
                </a:solidFill>
                <a:uFillTx/>
                <a:latin typeface="Calibri"/>
              </a:rPr>
              <a:t>в рамках участия</a:t>
            </a:r>
            <a:r>
              <a:rPr sz="1600"/>
              <a:t/>
            </a:r>
            <a:br>
              <a:rPr sz="1600"/>
            </a:br>
            <a:r>
              <a:rPr lang="ru-RU" sz="1600" b="1" u="none" strike="noStrike">
                <a:solidFill>
                  <a:srgbClr val="FFFF00"/>
                </a:solidFill>
                <a:uFillTx/>
                <a:latin typeface="Calibri"/>
              </a:rPr>
              <a:t>в реализации КП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Скругленный прямоугольник 8"/>
          <p:cNvSpPr/>
          <p:nvPr/>
        </p:nvSpPr>
        <p:spPr>
          <a:xfrm>
            <a:off x="3211560" y="2434320"/>
            <a:ext cx="2907360" cy="81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Организация планирования работы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по КП в рамках отдельного документа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Скругленный прямоугольник 13"/>
          <p:cNvSpPr/>
          <p:nvPr/>
        </p:nvSpPr>
        <p:spPr>
          <a:xfrm>
            <a:off x="3178440" y="1449000"/>
            <a:ext cx="2907360" cy="826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Назначение заместителя, ответственного  за организацию и контроль деятельности по исполнению КП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Скругленный прямоугольник 15"/>
          <p:cNvSpPr/>
          <p:nvPr/>
        </p:nvSpPr>
        <p:spPr>
          <a:xfrm>
            <a:off x="3245760" y="3391200"/>
            <a:ext cx="2909520" cy="856800"/>
          </a:xfrm>
          <a:prstGeom prst="roundRect">
            <a:avLst>
              <a:gd name="adj" fmla="val 19224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Обеспечение предоставления информации о реализации КП в ИО,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а также в аппараты</a:t>
            </a:r>
            <a:r>
              <a:rPr sz="1200"/>
              <a:t/>
            </a:r>
            <a:br>
              <a:rPr sz="1200"/>
            </a:br>
            <a:r>
              <a:rPr lang="ru-RU" sz="1200" b="1" u="none" strike="noStrike">
                <a:solidFill>
                  <a:schemeClr val="lt1"/>
                </a:solidFill>
                <a:uFillTx/>
                <a:latin typeface="Calibri"/>
              </a:rPr>
              <a:t>АТК МО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11" name="Прямая со стрелкой 3"/>
          <p:cNvCxnSpPr/>
          <p:nvPr/>
        </p:nvCxnSpPr>
        <p:spPr>
          <a:xfrm flipV="1">
            <a:off x="2695680" y="1757160"/>
            <a:ext cx="527760" cy="972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212" name="Прямая со стрелкой 31"/>
          <p:cNvCxnSpPr>
            <a:endCxn id="208" idx="1"/>
          </p:cNvCxnSpPr>
          <p:nvPr/>
        </p:nvCxnSpPr>
        <p:spPr>
          <a:xfrm flipV="1">
            <a:off x="2486520" y="2841840"/>
            <a:ext cx="725400" cy="1800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213" name="Прямая со стрелкой 17"/>
          <p:cNvCxnSpPr/>
          <p:nvPr/>
        </p:nvCxnSpPr>
        <p:spPr>
          <a:xfrm>
            <a:off x="2689560" y="1766520"/>
            <a:ext cx="6480" cy="202248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214" name="PlaceHolder 1"/>
          <p:cNvSpPr>
            <a:spLocks noGrp="1"/>
          </p:cNvSpPr>
          <p:nvPr>
            <p:ph type="sldNum" idx="40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E4970946-AA54-47C7-9AE4-D9D874829785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8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15" name="Правая фигурная скобка 19"/>
          <p:cNvSpPr/>
          <p:nvPr/>
        </p:nvSpPr>
        <p:spPr>
          <a:xfrm rot="10800000" flipH="1">
            <a:off x="6243840" y="1305720"/>
            <a:ext cx="275040" cy="3461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endParaRPr lang="ru-RU" sz="135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16" name="Скругленный прямоугольник 21"/>
          <p:cNvSpPr/>
          <p:nvPr/>
        </p:nvSpPr>
        <p:spPr>
          <a:xfrm>
            <a:off x="6716880" y="2673000"/>
            <a:ext cx="2297160" cy="63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Реализация мероприятий Комплексного плана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17" name="Прямая со стрелкой 36"/>
          <p:cNvCxnSpPr/>
          <p:nvPr/>
        </p:nvCxnSpPr>
        <p:spPr>
          <a:xfrm>
            <a:off x="2698920" y="3788640"/>
            <a:ext cx="546840" cy="972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sp>
        <p:nvSpPr>
          <p:cNvPr id="218" name="Прямоугольник 5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9" name="Прямоугольник 60"/>
          <p:cNvSpPr/>
          <p:nvPr/>
        </p:nvSpPr>
        <p:spPr>
          <a:xfrm>
            <a:off x="2617920" y="612720"/>
            <a:ext cx="3908160" cy="59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порядок реализации Комплексного плана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на муниципальном уровне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20" name="Picture 3" descr="C:\Users\Администратор\Desktop\Pichyginy_ot_Jakovenko\lopata.png"/>
          <p:cNvPicPr/>
          <p:nvPr/>
        </p:nvPicPr>
        <p:blipFill>
          <a:blip r:embed="rId2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pic>
        <p:nvPicPr>
          <p:cNvPr id="221" name="Изображение 8"/>
          <p:cNvPicPr/>
          <p:nvPr/>
        </p:nvPicPr>
        <p:blipFill>
          <a:blip r:embed="rId3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Num" idx="41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lang="ru-RU" sz="900" b="0" u="none" strike="noStrik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85B6380A-B285-4379-B6E0-4182B452B905}" type="slidenum">
              <a:rPr lang="ru-RU" sz="900" b="0" u="none" strike="noStrike">
                <a:solidFill>
                  <a:srgbClr val="8B8B8B"/>
                </a:solidFill>
                <a:uFillTx/>
                <a:latin typeface="Calibri"/>
              </a:rPr>
              <a:pPr indent="0" algn="r" defTabSz="685800">
                <a:lnSpc>
                  <a:spcPct val="100000"/>
                </a:lnSpc>
                <a:buNone/>
              </a:pPr>
              <a:t>9</a:t>
            </a:fld>
            <a:endParaRPr lang="ru-RU" sz="9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23" name="Скругленный прямоугольник 10"/>
          <p:cNvSpPr/>
          <p:nvPr/>
        </p:nvSpPr>
        <p:spPr>
          <a:xfrm>
            <a:off x="503280" y="1393560"/>
            <a:ext cx="815508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Аппараты АТК в субъектах Российской Федерации: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Скругленный прямоугольник 11"/>
          <p:cNvSpPr/>
          <p:nvPr/>
        </p:nvSpPr>
        <p:spPr>
          <a:xfrm>
            <a:off x="1165320" y="2910240"/>
            <a:ext cx="7493040" cy="598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Обеспечивают взаимодействие головного исполнителя с ТО ФОИВ</a:t>
            </a:r>
            <a:r>
              <a:rPr sz="1400"/>
              <a:t/>
            </a:r>
            <a:br>
              <a:rPr sz="1400"/>
            </a:b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и подведомственными им организациями, в том числе Координационными центрами,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 а также заинтересованными ИО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" name="Скругленный прямоугольник 12"/>
          <p:cNvSpPr/>
          <p:nvPr/>
        </p:nvSpPr>
        <p:spPr>
          <a:xfrm>
            <a:off x="1165320" y="2214720"/>
            <a:ext cx="7493040" cy="59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Оказывают методическую и практическую помощь головному исполнителю по планированию работы по реализации КП, а также организации совещаний региональной рабочей группы</a:t>
            </a:r>
            <a:r>
              <a:rPr sz="1400"/>
              <a:t/>
            </a:r>
            <a:br>
              <a:rPr sz="1400"/>
            </a:b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по исполнению КП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6" name="Прямая соединительная линия 15"/>
          <p:cNvCxnSpPr/>
          <p:nvPr/>
        </p:nvCxnSpPr>
        <p:spPr>
          <a:xfrm>
            <a:off x="502920" y="1691640"/>
            <a:ext cx="14400" cy="28965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pic>
        <p:nvPicPr>
          <p:cNvPr id="227" name="Picture 2" descr="\\10.200.189.12\anak\Управление П\3 Отдел\Общая\!!!ДЛЯ ДЕЖУРНОГО!!!\2024\2. ФЕВРАЛЬ\Захаров И.В\Пленарка Безопасности\Для слайдов\Снимок.JPG"/>
          <p:cNvPicPr/>
          <p:nvPr/>
        </p:nvPicPr>
        <p:blipFill>
          <a:blip r:embed="rId3" cstate="print"/>
          <a:stretch/>
        </p:blipFill>
        <p:spPr>
          <a:xfrm>
            <a:off x="718920" y="1405080"/>
            <a:ext cx="471960" cy="719640"/>
          </a:xfrm>
          <a:prstGeom prst="rect">
            <a:avLst/>
          </a:prstGeom>
          <a:ln w="0">
            <a:noFill/>
          </a:ln>
        </p:spPr>
      </p:pic>
      <p:sp>
        <p:nvSpPr>
          <p:cNvPr id="228" name="Скругленный прямоугольник 20"/>
          <p:cNvSpPr/>
          <p:nvPr/>
        </p:nvSpPr>
        <p:spPr>
          <a:xfrm>
            <a:off x="1177200" y="3608640"/>
            <a:ext cx="7480800" cy="57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Направляют ежемесячно в аппарат НАК (в рабочем порядке) сведения</a:t>
            </a:r>
            <a:r>
              <a:rPr sz="1400"/>
              <a:t/>
            </a:r>
            <a:br>
              <a:rPr sz="1400"/>
            </a:b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 наиболее значимых мероприятиях, реализованных в рамках исполнения КП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9" name="Picture 3" descr="C:\Users\Администратор\Desktop\Pichyginy_ot_Jakovenko\lopata.png"/>
          <p:cNvPicPr/>
          <p:nvPr/>
        </p:nvPicPr>
        <p:blipFill>
          <a:blip r:embed="rId4" cstate="print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230" name="Прямоугольник 22"/>
          <p:cNvSpPr/>
          <p:nvPr/>
        </p:nvSpPr>
        <p:spPr>
          <a:xfrm>
            <a:off x="2374200" y="612720"/>
            <a:ext cx="439524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685800">
              <a:lnSpc>
                <a:spcPts val="2001"/>
              </a:lnSpc>
            </a:pPr>
            <a:r>
              <a:rPr lang="ru-RU" sz="1600" b="1" i="1" u="none" strike="noStrike">
                <a:solidFill>
                  <a:srgbClr val="FFFF00"/>
                </a:solidFill>
                <a:uFillTx/>
                <a:latin typeface="Calibri"/>
              </a:rPr>
              <a:t>координация работы на региональном уровне</a:t>
            </a:r>
            <a:endParaRPr lang="ru-RU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231" name="Прямая со стрелкой 23"/>
          <p:cNvCxnSpPr>
            <a:endCxn id="225" idx="1"/>
          </p:cNvCxnSpPr>
          <p:nvPr/>
        </p:nvCxnSpPr>
        <p:spPr>
          <a:xfrm>
            <a:off x="502920" y="2499480"/>
            <a:ext cx="662760" cy="1404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232" name="Прямая со стрелкой 24"/>
          <p:cNvCxnSpPr/>
          <p:nvPr/>
        </p:nvCxnSpPr>
        <p:spPr>
          <a:xfrm>
            <a:off x="516960" y="3219840"/>
            <a:ext cx="64836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cxnSp>
        <p:nvCxnSpPr>
          <p:cNvPr id="233" name="Прямая со стрелкой 25"/>
          <p:cNvCxnSpPr/>
          <p:nvPr/>
        </p:nvCxnSpPr>
        <p:spPr>
          <a:xfrm>
            <a:off x="516960" y="4587840"/>
            <a:ext cx="67428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sp>
        <p:nvSpPr>
          <p:cNvPr id="234" name="Скругленный прямоугольник 17"/>
          <p:cNvSpPr/>
          <p:nvPr/>
        </p:nvSpPr>
        <p:spPr>
          <a:xfrm>
            <a:off x="1191240" y="4290480"/>
            <a:ext cx="7497000" cy="574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685800">
              <a:lnSpc>
                <a:spcPct val="100000"/>
              </a:lnSpc>
            </a:pP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Направляют в НАК одобренный на заседании АТК полугодовой и годовой отчет</a:t>
            </a:r>
            <a:r>
              <a:rPr sz="1400"/>
              <a:t/>
            </a:r>
            <a:br>
              <a:rPr sz="1400"/>
            </a:br>
            <a:r>
              <a:rPr lang="ru-RU" sz="1400" b="1" u="none" strike="noStrike">
                <a:solidFill>
                  <a:schemeClr val="lt1"/>
                </a:solidFill>
                <a:uFillTx/>
                <a:latin typeface="Calibri"/>
              </a:rPr>
              <a:t>об исполнении КП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35" name="Прямая со стрелкой 26"/>
          <p:cNvCxnSpPr/>
          <p:nvPr/>
        </p:nvCxnSpPr>
        <p:spPr>
          <a:xfrm>
            <a:off x="516960" y="3867840"/>
            <a:ext cx="660600" cy="360"/>
          </a:xfrm>
          <a:prstGeom prst="straightConnector1">
            <a:avLst/>
          </a:prstGeom>
          <a:ln w="12700">
            <a:solidFill>
              <a:srgbClr val="FFFFFF"/>
            </a:solidFill>
            <a:tailEnd type="triangle" w="med" len="med"/>
          </a:ln>
        </p:spPr>
      </p:cxnSp>
      <p:sp>
        <p:nvSpPr>
          <p:cNvPr id="236" name="Прямоугольник 1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685800">
              <a:lnSpc>
                <a:spcPts val="32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37" name="Изображение 9"/>
          <p:cNvPicPr/>
          <p:nvPr/>
        </p:nvPicPr>
        <p:blipFill>
          <a:blip r:embed="rId5" cstate="print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13088</TotalTime>
  <Words>1376</Words>
  <Application>Microsoft Office PowerPoint</Application>
  <PresentationFormat>Экран (16:9)</PresentationFormat>
  <Paragraphs>283</Paragraphs>
  <Slides>24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Зыков А.А.</dc:creator>
  <cp:lastModifiedBy>nachalnik</cp:lastModifiedBy>
  <cp:revision>815</cp:revision>
  <cp:lastPrinted>2024-03-20T07:56:34Z</cp:lastPrinted>
  <dcterms:created xsi:type="dcterms:W3CDTF">2023-01-03T11:56:12Z</dcterms:created>
  <dcterms:modified xsi:type="dcterms:W3CDTF">2025-03-07T08:14:56Z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29</vt:i4>
  </property>
  <property fmtid="{D5CDD505-2E9C-101B-9397-08002B2CF9AE}" pid="3" name="PresentationFormat">
    <vt:lpwstr>Экран (16:9)</vt:lpwstr>
  </property>
  <property fmtid="{D5CDD505-2E9C-101B-9397-08002B2CF9AE}" pid="4" name="Slides">
    <vt:i4>30</vt:i4>
  </property>
</Properties>
</file>