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7105650" cy="10239375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392E"/>
    <a:srgbClr val="FCC206"/>
    <a:srgbClr val="4B5320"/>
    <a:srgbClr val="003399"/>
    <a:srgbClr val="000000"/>
    <a:srgbClr val="0000FF"/>
    <a:srgbClr val="D4D6AE"/>
    <a:srgbClr val="00CC00"/>
    <a:srgbClr val="818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70" autoAdjust="0"/>
    <p:restoredTop sz="94660"/>
  </p:normalViewPr>
  <p:slideViewPr>
    <p:cSldViewPr>
      <p:cViewPr varScale="1">
        <p:scale>
          <a:sx n="104" d="100"/>
          <a:sy n="104" d="100"/>
        </p:scale>
        <p:origin x="1830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4893" y="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6725" cy="3840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16" tIns="47558" rIns="95116" bIns="475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566" y="4863704"/>
            <a:ext cx="5684520" cy="4607720"/>
          </a:xfrm>
          <a:prstGeom prst="rect">
            <a:avLst/>
          </a:prstGeom>
        </p:spPr>
        <p:txBody>
          <a:bodyPr vert="horz" lIns="95116" tIns="47558" rIns="95116" bIns="475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4893" y="9725630"/>
            <a:ext cx="3079115" cy="511970"/>
          </a:xfrm>
          <a:prstGeom prst="rect">
            <a:avLst/>
          </a:prstGeom>
        </p:spPr>
        <p:txBody>
          <a:bodyPr vert="horz" lIns="95116" tIns="47558" rIns="95116" bIns="47558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5537" y="958680"/>
            <a:ext cx="3210965" cy="602815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891360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3668" y="2290"/>
            <a:ext cx="2980624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296" y="904454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1474" y="1625777"/>
            <a:ext cx="3215878" cy="2513874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14683" y="1600594"/>
            <a:ext cx="3003300" cy="758783"/>
            <a:chOff x="-85362" y="1621055"/>
            <a:chExt cx="3003300" cy="758783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518" y="1641174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362" y="162105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0" y="2339039"/>
            <a:ext cx="3034581" cy="765065"/>
            <a:chOff x="-88035" y="2388960"/>
            <a:chExt cx="3034581" cy="76506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08458" y="2415361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>
                  <a:cs typeface="Miriam Fixed" panose="020B0509050101010101" pitchFamily="49" charset="-79"/>
                </a:rPr>
                <a:t>в </a:t>
              </a:r>
              <a:r>
                <a:rPr lang="ru-RU" sz="1400" b="1" dirty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сайте Минобороны России</a:t>
              </a:r>
            </a:p>
            <a:p>
              <a:pPr algn="ctr"/>
              <a:r>
                <a:rPr lang="ru-RU" sz="1400" b="1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035" y="238896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-8961" y="3092923"/>
            <a:ext cx="3095095" cy="997034"/>
            <a:chOff x="-142481" y="3199166"/>
            <a:chExt cx="3095095" cy="997034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20552" y="3242093"/>
              <a:ext cx="273206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«Военная служба по контракту» на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едином портале государственных услуг   </a:t>
              </a:r>
              <a:r>
                <a:rPr lang="ru-RU" sz="1400" b="1" spc="-40" dirty="0" err="1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142481" y="319916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445173" y="56818"/>
            <a:ext cx="30987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196026" y="73771"/>
            <a:ext cx="205440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</a:t>
            </a:r>
          </a:p>
          <a:p>
            <a:pPr algn="ctr">
              <a:lnSpc>
                <a:spcPct val="95000"/>
              </a:lnSpc>
            </a:pPr>
            <a:r>
              <a:rPr lang="ru-RU" sz="2000" b="1" spc="80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 ВЫПЛАТЫ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650447" y="2281769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6923189" y="2724108"/>
            <a:ext cx="2613606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210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3323846" y="1615515"/>
            <a:ext cx="3586667" cy="2448273"/>
            <a:chOff x="3323846" y="3789039"/>
            <a:chExt cx="3586667" cy="24482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323846" y="3907701"/>
              <a:ext cx="3316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spc="-7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 или военном 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868702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743998" y="5590447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пункте отбора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7058" y="587251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709640" y="6381328"/>
            <a:ext cx="3102129" cy="476532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>
                <a:ln w="19050">
                  <a:noFill/>
                </a:ln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235-15-23</a:t>
            </a:r>
            <a:endParaRPr lang="ru-RU" sz="3200" b="1" dirty="0">
              <a:ln w="19050">
                <a:noFill/>
              </a:ln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26" name="Прямоугольник 125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marL="180975" indent="-180975"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221273"/>
            <a:ext cx="3217919" cy="836191"/>
          </a:xfrm>
          <a:prstGeom prst="rect">
            <a:avLst/>
          </a:prstGeom>
          <a:solidFill>
            <a:srgbClr val="4B5320"/>
          </a:solidFill>
        </p:spPr>
        <p:txBody>
          <a:bodyPr wrap="none" lIns="36000" tIns="36000" rIns="36000" bIns="36000"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  <a:p>
            <a:pPr algn="ctr">
              <a:lnSpc>
                <a:spcPct val="110000"/>
              </a:lnSpc>
            </a:pP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" t="4510" r="2173" b="16070"/>
          <a:stretch/>
        </p:blipFill>
        <p:spPr>
          <a:xfrm>
            <a:off x="32536" y="5135772"/>
            <a:ext cx="3212061" cy="1684742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6879715" y="3395061"/>
            <a:ext cx="3005548" cy="3058275"/>
            <a:chOff x="6861450" y="3310842"/>
            <a:chExt cx="3005548" cy="3058275"/>
          </a:xfrm>
        </p:grpSpPr>
        <p:sp>
          <p:nvSpPr>
            <p:cNvPr id="79" name="TextBox 78"/>
            <p:cNvSpPr txBox="1"/>
            <p:nvPr/>
          </p:nvSpPr>
          <p:spPr>
            <a:xfrm>
              <a:off x="6881632" y="3310842"/>
              <a:ext cx="2978768" cy="44871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взвода</a:t>
              </a:r>
              <a:r>
                <a:rPr lang="ru-RU" sz="1050" spc="-20" dirty="0">
                  <a:cs typeface="Miriam Fixed" panose="020B0509050101010101" pitchFamily="49" charset="-79"/>
                </a:rPr>
                <a:t> - командир 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- </a:t>
              </a:r>
              <a:r>
                <a:rPr lang="ru-RU" sz="1000" spc="-40" dirty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250</a:t>
              </a:r>
              <a:r>
                <a:rPr lang="ru-RU" sz="105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6861450" y="3608306"/>
              <a:ext cx="3005548" cy="2760811"/>
              <a:chOff x="6861450" y="3608306"/>
              <a:chExt cx="3005548" cy="2760811"/>
            </a:xfrm>
          </p:grpSpPr>
          <p:sp>
            <p:nvSpPr>
              <p:cNvPr id="85" name="TextBox 84"/>
              <p:cNvSpPr txBox="1"/>
              <p:nvPr/>
            </p:nvSpPr>
            <p:spPr>
              <a:xfrm>
                <a:off x="6861450" y="3608306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командир отделения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238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6871438" y="3803622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инструктор штаба</a:t>
                </a:r>
                <a:r>
                  <a:rPr lang="ru-RU" sz="1050" b="1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0" name="TextBox 89"/>
              <p:cNvSpPr txBox="1"/>
              <p:nvPr/>
            </p:nvSpPr>
            <p:spPr>
              <a:xfrm>
                <a:off x="6881175" y="4065751"/>
                <a:ext cx="2978768" cy="44871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начальник радиостанции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командно-штабной машины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232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877538" y="4372646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</a:t>
                </a:r>
                <a:r>
                  <a:rPr lang="ru-RU" sz="1050" b="1" spc="-20" dirty="0">
                    <a:cs typeface="Miriam Fixed" panose="020B0509050101010101" pitchFamily="49" charset="-79"/>
                  </a:rPr>
                  <a:t>сапер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 -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6866450" y="5758715"/>
                <a:ext cx="2978768" cy="437043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водитель-электрик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222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 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6888230" y="5007318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водитель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6883468" y="5241564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повар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6862939" y="4585330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старший телефонист </a:t>
                </a:r>
                <a:r>
                  <a:rPr lang="ru-RU" sz="1050" spc="-20" dirty="0">
                    <a:cs typeface="Miriam Fixed" panose="020B0509050101010101" pitchFamily="49" charset="-79"/>
                  </a:rPr>
                  <a:t>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224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6887395" y="5510933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стрелок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210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6881532" y="4782887"/>
                <a:ext cx="2978768" cy="313932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гранатометчик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211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6861450" y="6049671"/>
                <a:ext cx="2978768" cy="31944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just">
                  <a:lnSpc>
                    <a:spcPct val="80000"/>
                  </a:lnSpc>
                </a:pPr>
                <a:r>
                  <a:rPr lang="ru-RU" sz="1050" b="1" spc="-20" dirty="0">
                    <a:cs typeface="Miriam Fixed" panose="020B0509050101010101" pitchFamily="49" charset="-79"/>
                  </a:rPr>
                  <a:t>пулеметчик</a:t>
                </a:r>
                <a:r>
                  <a:rPr lang="ru-RU" sz="1050" spc="-40" dirty="0">
                    <a:cs typeface="Miriam Fixed" panose="020B0509050101010101" pitchFamily="49" charset="-79"/>
                  </a:rPr>
                  <a:t> -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от </a:t>
                </a:r>
                <a:r>
                  <a:rPr lang="ru-RU" sz="180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216</a:t>
                </a:r>
                <a:r>
                  <a:rPr lang="ru-RU" sz="1050" spc="-40" dirty="0">
                    <a:solidFill>
                      <a:srgbClr val="FF0000"/>
                    </a:solidFill>
                    <a:cs typeface="Miriam Fixed" panose="020B0509050101010101" pitchFamily="49" charset="-79"/>
                  </a:rPr>
                  <a:t> </a:t>
                </a:r>
                <a:r>
                  <a:rPr lang="ru-RU" sz="1000" spc="-40" dirty="0">
                    <a:cs typeface="Miriam Fixed" panose="020B0509050101010101" pitchFamily="49" charset="-79"/>
                  </a:rPr>
                  <a:t>тыс. руб. в месяц</a:t>
                </a:r>
                <a:endParaRPr lang="ru-RU" sz="1000" spc="-20" dirty="0">
                  <a:cs typeface="Miriam Fixed" panose="020B0509050101010101" pitchFamily="49" charset="-79"/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3379616" y="4033441"/>
            <a:ext cx="3462964" cy="2258491"/>
            <a:chOff x="3363837" y="1569105"/>
            <a:chExt cx="3462964" cy="2142263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1" y="211600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4505" y="2111610"/>
              <a:ext cx="2912026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паспорт</a:t>
              </a:r>
              <a:endParaRPr lang="ru-RU" sz="1100" i="1" spc="-20" dirty="0"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7493" y="1569105"/>
              <a:ext cx="3187986" cy="496804"/>
              <a:chOff x="3377493" y="3652941"/>
              <a:chExt cx="3187986" cy="817993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84194" y="2489722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7493" y="365294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22872" y="4119605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363837" y="1653144"/>
              <a:ext cx="3182538" cy="3649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5000"/>
                </a:lnSpc>
              </a:pPr>
              <a:r>
                <a:rPr lang="ru-RU" sz="2000" b="1" spc="80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3688331" y="2381867"/>
              <a:ext cx="2888111" cy="264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sp>
          <p:nvSpPr>
            <p:cNvPr id="158" name="Прямоугольник 157"/>
            <p:cNvSpPr/>
            <p:nvPr/>
          </p:nvSpPr>
          <p:spPr>
            <a:xfrm>
              <a:off x="3702229" y="2940255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91110" y="2604664"/>
              <a:ext cx="2889831" cy="3949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</p:grpSp>
      <p:sp>
        <p:nvSpPr>
          <p:cNvPr id="124" name="Прямоугольник 123"/>
          <p:cNvSpPr/>
          <p:nvPr/>
        </p:nvSpPr>
        <p:spPr>
          <a:xfrm>
            <a:off x="3677205" y="5792837"/>
            <a:ext cx="3124572" cy="52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ИНН</a:t>
            </a:r>
          </a:p>
          <a:p>
            <a:pPr>
              <a:lnSpc>
                <a:spcPct val="70000"/>
              </a:lnSpc>
              <a:buClr>
                <a:srgbClr val="FF0000"/>
              </a:buClr>
              <a:buSzPct val="130000"/>
            </a:pPr>
            <a:endParaRPr lang="ru-RU" sz="600" dirty="0">
              <a:cs typeface="Miriam Fixed" panose="020B0509050101010101" pitchFamily="49" charset="-79"/>
            </a:endParaRPr>
          </a:p>
          <a:p>
            <a:pPr>
              <a:lnSpc>
                <a:spcPct val="93000"/>
              </a:lnSpc>
              <a:buClr>
                <a:srgbClr val="FF0000"/>
              </a:buClr>
              <a:buSzPct val="130000"/>
            </a:pPr>
            <a:r>
              <a:rPr lang="ru-RU" sz="1300" dirty="0">
                <a:cs typeface="Miriam Fixed" panose="020B0509050101010101" pitchFamily="49" charset="-79"/>
              </a:rPr>
              <a:t> банковские реквизиты</a:t>
            </a:r>
          </a:p>
        </p:txBody>
      </p:sp>
      <p:pic>
        <p:nvPicPr>
          <p:cNvPr id="137" name="Рисунок 13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9216" y="4855875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1" name="Рисунок 14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74284" y="515741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2" name="Рисунок 14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6426" y="573609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6" name="Рисунок 14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6020323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148" y="4578604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28" name="TextBox 127"/>
          <p:cNvSpPr txBox="1"/>
          <p:nvPr/>
        </p:nvSpPr>
        <p:spPr>
          <a:xfrm>
            <a:off x="6686684" y="802905"/>
            <a:ext cx="3103259" cy="1303690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8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   </a:t>
            </a:r>
            <a:r>
              <a:rPr lang="ru-RU" sz="1800" spc="-130" dirty="0">
                <a:solidFill>
                  <a:srgbClr val="FF0000"/>
                </a:solidFill>
                <a:cs typeface="Miriam Fixed" panose="020B0509050101010101" pitchFamily="49" charset="-79"/>
              </a:rPr>
              <a:t>1 400 000</a:t>
            </a:r>
            <a:r>
              <a:rPr lang="ru-RU" sz="1600" spc="-130" dirty="0">
                <a:cs typeface="Miriam Fixed" panose="020B0509050101010101" pitchFamily="49" charset="-79"/>
              </a:rPr>
              <a:t> руб. </a:t>
            </a:r>
            <a:r>
              <a:rPr lang="ru-RU" sz="1600" b="1" spc="-130" dirty="0">
                <a:cs typeface="Miriam Fixed" panose="020B0509050101010101" pitchFamily="49" charset="-79"/>
              </a:rPr>
              <a:t>единовременная выплата, </a:t>
            </a:r>
            <a:r>
              <a:rPr lang="ru-RU" sz="1600" dirty="0">
                <a:cs typeface="Miriam Fixed" panose="020B0509050101010101" pitchFamily="49" charset="-79"/>
              </a:rPr>
              <a:t>при заключении контракта на территории Ростовской области, из Федерального и регионального бюджета</a:t>
            </a:r>
            <a:endParaRPr lang="ru-RU" sz="1100" dirty="0">
              <a:cs typeface="Miriam Fixed" panose="020B0509050101010101" pitchFamily="49" charset="-79"/>
            </a:endParaRPr>
          </a:p>
        </p:txBody>
      </p:sp>
      <p:pic>
        <p:nvPicPr>
          <p:cNvPr id="134" name="Рисунок 13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39190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67993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389595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43" name="Рисунок 14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11198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40001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68804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483206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04808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57" name="Рисунок 156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336118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1" name="Рисунок 16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552142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2" name="Рисунок 161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5840174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3" name="Рисунок 162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28929" y="6128206"/>
            <a:ext cx="317320" cy="253122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65" name="Рисунок 164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63050" y="788731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84279" y="5460938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</p:spTree>
    <p:extLst>
      <p:ext uri="{BB962C8B-B14F-4D97-AF65-F5344CB8AC3E}">
        <p14:creationId xmlns:p14="http://schemas.microsoft.com/office/powerpoint/2010/main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6"/>
          <a:stretch/>
        </p:blipFill>
        <p:spPr>
          <a:xfrm>
            <a:off x="6651393" y="706955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-5807" y="1158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найм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льготную пенсию 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908720"/>
            <a:ext cx="3419659" cy="1407812"/>
            <a:chOff x="3226350" y="6219813"/>
            <a:chExt cx="3419659" cy="1407812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4" y="6219813"/>
              <a:ext cx="3054185" cy="1407812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дополнительные выплаты, льготы, гарантии и меры социальной поддержки от Правительства Ростовской области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292988" y="6492559"/>
            <a:ext cx="2667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err="1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56397" y="5880128"/>
            <a:ext cx="2489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spc="-100" dirty="0">
                <a:solidFill>
                  <a:prstClr val="white"/>
                </a:solidFill>
              </a:rPr>
              <a:t>В ВООРУЖЕННЫХ СИЛАХ</a:t>
            </a:r>
            <a:endParaRPr lang="ru-RU" sz="1800" spc="-1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4797153"/>
            <a:ext cx="3243263" cy="1078372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272682" y="128329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2000" b="1" spc="8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И ГАРАНТИИ </a:t>
            </a:r>
          </a:p>
        </p:txBody>
      </p:sp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668853" y="4978700"/>
            <a:ext cx="3244717" cy="8692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FCC206"/>
                </a:solidFill>
                <a:cs typeface="Miriam Fixed" panose="020B0509050101010101" pitchFamily="49" charset="-79"/>
              </a:rPr>
              <a:t>8 (863) 235-15-23</a:t>
            </a:r>
          </a:p>
          <a:p>
            <a:pPr algn="ctr">
              <a:lnSpc>
                <a:spcPct val="80000"/>
              </a:lnSpc>
            </a:pPr>
            <a:r>
              <a:rPr lang="en-US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    </a:t>
            </a:r>
            <a:r>
              <a:rPr lang="ru-RU" sz="2800" b="1" spc="-4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</a:t>
            </a:r>
            <a:endParaRPr lang="ru-RU" sz="2000" b="1" spc="-4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956" y="5229200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4" name="Группа 63"/>
          <p:cNvGrpSpPr/>
          <p:nvPr/>
        </p:nvGrpSpPr>
        <p:grpSpPr>
          <a:xfrm>
            <a:off x="3230803" y="2465097"/>
            <a:ext cx="3307747" cy="540025"/>
            <a:chOff x="3209893" y="3230944"/>
            <a:chExt cx="3307747" cy="540025"/>
          </a:xfrm>
        </p:grpSpPr>
        <p:sp>
          <p:nvSpPr>
            <p:cNvPr id="68" name="Прямоугольник 67"/>
            <p:cNvSpPr/>
            <p:nvPr/>
          </p:nvSpPr>
          <p:spPr>
            <a:xfrm>
              <a:off x="3581764" y="324955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9893" y="323094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3" name="Группа 72"/>
          <p:cNvGrpSpPr/>
          <p:nvPr/>
        </p:nvGrpSpPr>
        <p:grpSpPr>
          <a:xfrm>
            <a:off x="3234657" y="4855623"/>
            <a:ext cx="3310398" cy="824709"/>
            <a:chOff x="3226200" y="3941409"/>
            <a:chExt cx="3310398" cy="82470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600722" y="4023103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200" y="3941409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6" name="Группа 75"/>
          <p:cNvGrpSpPr/>
          <p:nvPr/>
        </p:nvGrpSpPr>
        <p:grpSpPr>
          <a:xfrm>
            <a:off x="3226767" y="3193532"/>
            <a:ext cx="3313052" cy="575225"/>
            <a:chOff x="3195074" y="3456494"/>
            <a:chExt cx="3313052" cy="575225"/>
          </a:xfrm>
        </p:grpSpPr>
        <p:sp>
          <p:nvSpPr>
            <p:cNvPr id="77" name="Прямоугольник 76"/>
            <p:cNvSpPr/>
            <p:nvPr/>
          </p:nvSpPr>
          <p:spPr>
            <a:xfrm>
              <a:off x="3572250" y="3510303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195074" y="3456494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2" name="Группа 81">
            <a:extLst>
              <a:ext uri="{FF2B5EF4-FFF2-40B4-BE49-F238E27FC236}">
                <a16:creationId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042" y="4039625"/>
            <a:ext cx="3318746" cy="574120"/>
            <a:chOff x="3205557" y="3556657"/>
            <a:chExt cx="3318746" cy="574120"/>
          </a:xfrm>
        </p:grpSpPr>
        <p:sp>
          <p:nvSpPr>
            <p:cNvPr id="84" name="Прямоугольник 83">
              <a:extLst>
                <a:ext uri="{FF2B5EF4-FFF2-40B4-BE49-F238E27FC236}">
                  <a16:creationId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8427" y="3609361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бронирование рабочих мест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</a:t>
              </a:r>
            </a:p>
          </p:txBody>
        </p:sp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5557" y="3556657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39696" y="5798386"/>
            <a:ext cx="3217919" cy="988595"/>
          </a:xfrm>
          <a:prstGeom prst="rect">
            <a:avLst/>
          </a:prstGeom>
          <a:solidFill>
            <a:srgbClr val="4B5320"/>
          </a:solidFill>
          <a:ln>
            <a:noFill/>
          </a:ln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>
                <a:solidFill>
                  <a:srgbClr val="FCC206"/>
                </a:solidFill>
                <a:cs typeface="Miriam Fixed" panose="020B0509050101010101" pitchFamily="49" charset="-79"/>
              </a:rPr>
              <a:t>пункт отбора </a:t>
            </a:r>
          </a:p>
          <a:p>
            <a:pPr algn="ctr">
              <a:lnSpc>
                <a:spcPct val="80000"/>
              </a:lnSpc>
            </a:pP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(863) 235 - 15 </a:t>
            </a:r>
            <a:r>
              <a:rPr lang="ru-RU" sz="3400" b="1" spc="-230" dirty="0">
                <a:solidFill>
                  <a:srgbClr val="FCC206"/>
                </a:solidFill>
                <a:cs typeface="Miriam Fixed" panose="020B0509050101010101" pitchFamily="49" charset="-79"/>
              </a:rPr>
              <a:t>- </a:t>
            </a:r>
            <a:r>
              <a:rPr lang="ru-RU" sz="3400" b="1" spc="-230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23</a:t>
            </a:r>
          </a:p>
          <a:p>
            <a:pPr algn="ctr">
              <a:lnSpc>
                <a:spcPct val="80000"/>
              </a:lnSpc>
            </a:pP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г.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Ростов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-на-Дону, ул. </a:t>
            </a:r>
            <a:r>
              <a:rPr lang="ru-RU" sz="1600" b="1" spc="-50" dirty="0" err="1">
                <a:solidFill>
                  <a:srgbClr val="FCC206"/>
                </a:solidFill>
                <a:cs typeface="Miriam Fixed" panose="020B0509050101010101" pitchFamily="49" charset="-79"/>
              </a:rPr>
              <a:t>Оганова</a:t>
            </a:r>
            <a:r>
              <a:rPr lang="ru-RU" sz="1600" b="1" spc="-50" dirty="0">
                <a:solidFill>
                  <a:srgbClr val="FCC206"/>
                </a:solidFill>
                <a:cs typeface="Miriam Fixed" panose="020B0509050101010101" pitchFamily="49" charset="-79"/>
              </a:rPr>
              <a:t>, д. 22</a:t>
            </a:r>
          </a:p>
        </p:txBody>
      </p:sp>
    </p:spTree>
    <p:extLst>
      <p:ext uri="{BB962C8B-B14F-4D97-AF65-F5344CB8AC3E}">
        <p14:creationId xmlns:p14="http://schemas.microsoft.com/office/powerpoint/2010/main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5778</TotalTime>
  <Words>509</Words>
  <Application>Microsoft Office PowerPoint</Application>
  <PresentationFormat>Лист A4 (210x297 мм)</PresentationFormat>
  <Paragraphs>85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Minion Pro Cond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Вячеслав Е. Симаченко</cp:lastModifiedBy>
  <cp:revision>251</cp:revision>
  <cp:lastPrinted>2024-02-11T14:53:58Z</cp:lastPrinted>
  <dcterms:created xsi:type="dcterms:W3CDTF">2019-12-05T06:41:56Z</dcterms:created>
  <dcterms:modified xsi:type="dcterms:W3CDTF">2024-07-26T10:36:34Z</dcterms:modified>
</cp:coreProperties>
</file>